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60" r:id="rId2"/>
    <p:sldId id="257" r:id="rId3"/>
    <p:sldId id="259" r:id="rId4"/>
    <p:sldId id="26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58" r:id="rId16"/>
    <p:sldId id="263" r:id="rId17"/>
    <p:sldId id="296" r:id="rId18"/>
    <p:sldId id="297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835E78EC-FED3-4FE9-8534-B2DE155F0AB5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656496F7-28ED-4729-81A7-BF87259B91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957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C2F1-AE22-4799-B1BE-72D82B065BB7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B881-D385-43F0-8680-63634C31F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87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C2F1-AE22-4799-B1BE-72D82B065BB7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B881-D385-43F0-8680-63634C31F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32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C2F1-AE22-4799-B1BE-72D82B065BB7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B881-D385-43F0-8680-63634C31F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74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C2F1-AE22-4799-B1BE-72D82B065BB7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B881-D385-43F0-8680-63634C31F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32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C2F1-AE22-4799-B1BE-72D82B065BB7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B881-D385-43F0-8680-63634C31F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62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C2F1-AE22-4799-B1BE-72D82B065BB7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B881-D385-43F0-8680-63634C31F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00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C2F1-AE22-4799-B1BE-72D82B065BB7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B881-D385-43F0-8680-63634C31F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0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C2F1-AE22-4799-B1BE-72D82B065BB7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B881-D385-43F0-8680-63634C31F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81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C2F1-AE22-4799-B1BE-72D82B065BB7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B881-D385-43F0-8680-63634C31F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21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C2F1-AE22-4799-B1BE-72D82B065BB7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B881-D385-43F0-8680-63634C31F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66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C2F1-AE22-4799-B1BE-72D82B065BB7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B881-D385-43F0-8680-63634C31F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9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C2F1-AE22-4799-B1BE-72D82B065BB7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DB881-D385-43F0-8680-63634C31F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95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7DD051-143B-4A19-9930-5531261748FA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/>
          </a:p>
        </p:txBody>
      </p:sp>
      <p:pic>
        <p:nvPicPr>
          <p:cNvPr id="2052" name="Picture 16" descr="画像 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781550"/>
            <a:ext cx="35052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Oval 17"/>
          <p:cNvSpPr>
            <a:spLocks noChangeArrowheads="1"/>
          </p:cNvSpPr>
          <p:nvPr/>
        </p:nvSpPr>
        <p:spPr bwMode="auto">
          <a:xfrm>
            <a:off x="3403600" y="3632200"/>
            <a:ext cx="1268413" cy="1092200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</p:txBody>
      </p:sp>
      <p:sp>
        <p:nvSpPr>
          <p:cNvPr id="2054" name="Oval 18"/>
          <p:cNvSpPr>
            <a:spLocks noChangeArrowheads="1"/>
          </p:cNvSpPr>
          <p:nvPr/>
        </p:nvSpPr>
        <p:spPr bwMode="auto">
          <a:xfrm>
            <a:off x="2292350" y="3632200"/>
            <a:ext cx="1268413" cy="1092200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</p:txBody>
      </p:sp>
      <p:sp>
        <p:nvSpPr>
          <p:cNvPr id="2055" name="Oval 19"/>
          <p:cNvSpPr>
            <a:spLocks noChangeArrowheads="1"/>
          </p:cNvSpPr>
          <p:nvPr/>
        </p:nvSpPr>
        <p:spPr bwMode="auto">
          <a:xfrm>
            <a:off x="1247775" y="3632200"/>
            <a:ext cx="1268413" cy="1092200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</p:txBody>
      </p:sp>
      <p:sp>
        <p:nvSpPr>
          <p:cNvPr id="2056" name="Oval 20"/>
          <p:cNvSpPr>
            <a:spLocks noChangeArrowheads="1"/>
          </p:cNvSpPr>
          <p:nvPr/>
        </p:nvSpPr>
        <p:spPr bwMode="auto">
          <a:xfrm>
            <a:off x="196850" y="3632200"/>
            <a:ext cx="1268413" cy="1092200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</p:txBody>
      </p:sp>
      <p:sp>
        <p:nvSpPr>
          <p:cNvPr id="2057" name="WordArt 21"/>
          <p:cNvSpPr>
            <a:spLocks noChangeArrowheads="1" noChangeShapeType="1" noTextEdit="1"/>
          </p:cNvSpPr>
          <p:nvPr/>
        </p:nvSpPr>
        <p:spPr bwMode="auto">
          <a:xfrm>
            <a:off x="468313" y="3586163"/>
            <a:ext cx="3914775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50000">
                      <a:srgbClr val="ECF1F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HG丸ｺﾞｼｯｸM-PRO"/>
                <a:ea typeface="HG丸ｺﾞｼｯｸM-PRO"/>
              </a:rPr>
              <a:t>ゆ め ぱ る</a:t>
            </a:r>
          </a:p>
        </p:txBody>
      </p:sp>
      <p:sp>
        <p:nvSpPr>
          <p:cNvPr id="2058" name="Oval 22"/>
          <p:cNvSpPr>
            <a:spLocks noChangeArrowheads="1"/>
          </p:cNvSpPr>
          <p:nvPr/>
        </p:nvSpPr>
        <p:spPr bwMode="auto">
          <a:xfrm>
            <a:off x="4703763" y="3632200"/>
            <a:ext cx="539750" cy="473075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</p:txBody>
      </p:sp>
      <p:sp>
        <p:nvSpPr>
          <p:cNvPr id="2059" name="Oval 23"/>
          <p:cNvSpPr>
            <a:spLocks noChangeArrowheads="1"/>
          </p:cNvSpPr>
          <p:nvPr/>
        </p:nvSpPr>
        <p:spPr bwMode="auto">
          <a:xfrm>
            <a:off x="5240338" y="3443288"/>
            <a:ext cx="268287" cy="236537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</p:txBody>
      </p:sp>
      <p:sp>
        <p:nvSpPr>
          <p:cNvPr id="2061" name="WordArt 24"/>
          <p:cNvSpPr>
            <a:spLocks noChangeArrowheads="1" noChangeShapeType="1" noTextEdit="1"/>
          </p:cNvSpPr>
          <p:nvPr/>
        </p:nvSpPr>
        <p:spPr bwMode="auto">
          <a:xfrm>
            <a:off x="734194" y="1340768"/>
            <a:ext cx="3332981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/>
                <a:ea typeface="HG丸ｺﾞｼｯｸM-PRO"/>
              </a:rPr>
              <a:t>～相談支援</a:t>
            </a:r>
            <a:r>
              <a:rPr lang="ja-JP" altLang="en-U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HG丸ｺﾞｼｯｸM-PRO"/>
                <a:ea typeface="HG丸ｺﾞｼｯｸM-PRO"/>
              </a:rPr>
              <a:t>ファイル～</a:t>
            </a:r>
          </a:p>
        </p:txBody>
      </p:sp>
      <p:sp>
        <p:nvSpPr>
          <p:cNvPr id="14" name="WordArt 24"/>
          <p:cNvSpPr>
            <a:spLocks noChangeArrowheads="1" noChangeShapeType="1" noTextEdit="1"/>
          </p:cNvSpPr>
          <p:nvPr/>
        </p:nvSpPr>
        <p:spPr bwMode="auto">
          <a:xfrm>
            <a:off x="1881981" y="2387784"/>
            <a:ext cx="5432826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HG丸ｺﾞｼｯｸM-PRO"/>
                <a:ea typeface="HG丸ｺﾞｼｯｸM-PRO"/>
              </a:rPr>
              <a:t>かがやき手帳って？</a:t>
            </a:r>
          </a:p>
        </p:txBody>
      </p:sp>
    </p:spTree>
    <p:extLst>
      <p:ext uri="{BB962C8B-B14F-4D97-AF65-F5344CB8AC3E}">
        <p14:creationId xmlns:p14="http://schemas.microsoft.com/office/powerpoint/2010/main" val="2650833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539750" y="646113"/>
            <a:ext cx="7344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●そだちの記録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076056" y="4678104"/>
            <a:ext cx="324036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お子さんの成長のスピードは、人それぞれです。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お子さんの成長記録を、残しておきましょう！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340768"/>
            <a:ext cx="3985744" cy="487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95" y="1094804"/>
            <a:ext cx="4114013" cy="319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36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539750" y="646113"/>
            <a:ext cx="7344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●ＭＹ　ＭＥＭＯＲＹ（大切な思い出）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364088" y="2132856"/>
            <a:ext cx="32403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お子さんの成長過程での、節目ごとの出来事を記録しておきましょう！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例）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初めてのつかまり立ち！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初めて言葉！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・・・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6" y="1433490"/>
            <a:ext cx="4720075" cy="433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28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539750" y="646113"/>
            <a:ext cx="7344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●ＭＹ　ＰＨＯＴＯ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364088" y="2132856"/>
            <a:ext cx="28803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素敵な思い出は、写真としても残しておきたいものですね！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4" y="1628800"/>
            <a:ext cx="4593068" cy="454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28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539750" y="646113"/>
            <a:ext cx="7344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●学びの記録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673304" y="1169333"/>
            <a:ext cx="314716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ココが、かがやき手帳の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メインページ！！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お子さんの日々の暮らしの中での、ちょっとしたできごとや、成長を感じたところを書き留めておきましょう！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就学前のお子さんも、活用できますよ</a:t>
            </a:r>
            <a:r>
              <a:rPr lang="en-US" altLang="ja-JP" sz="2000" dirty="0"/>
              <a:t>(^o^)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書き方は、後ほど・・・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352"/>
            <a:ext cx="2376264" cy="28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352"/>
            <a:ext cx="3117528" cy="25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1F73423-01FE-40BA-93EF-E0E0AC335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232474"/>
            <a:ext cx="3888432" cy="16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7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539750" y="646113"/>
            <a:ext cx="7344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●実習・施設見学の記録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343124" y="1781560"/>
            <a:ext cx="288032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ここまで来ると、間もなく大人の世界へ・・・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働くことへのチャレンジ記録です。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011766" cy="454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17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30"/>
          <p:cNvGrpSpPr>
            <a:grpSpLocks/>
          </p:cNvGrpSpPr>
          <p:nvPr/>
        </p:nvGrpSpPr>
        <p:grpSpPr bwMode="auto">
          <a:xfrm>
            <a:off x="6311900" y="2354263"/>
            <a:ext cx="2220913" cy="2154237"/>
            <a:chOff x="4014" y="2840"/>
            <a:chExt cx="1399" cy="1357"/>
          </a:xfrm>
        </p:grpSpPr>
        <p:sp>
          <p:nvSpPr>
            <p:cNvPr id="35849" name="Rectangle 31"/>
            <p:cNvSpPr>
              <a:spLocks noChangeArrowheads="1"/>
            </p:cNvSpPr>
            <p:nvPr/>
          </p:nvSpPr>
          <p:spPr bwMode="auto">
            <a:xfrm rot="1506038">
              <a:off x="4231" y="2840"/>
              <a:ext cx="1020" cy="12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/>
            </a:p>
          </p:txBody>
        </p:sp>
        <p:sp>
          <p:nvSpPr>
            <p:cNvPr id="35850" name="Text Box 32"/>
            <p:cNvSpPr txBox="1">
              <a:spLocks noChangeArrowheads="1"/>
            </p:cNvSpPr>
            <p:nvPr/>
          </p:nvSpPr>
          <p:spPr bwMode="auto">
            <a:xfrm rot="1471969">
              <a:off x="4392" y="3140"/>
              <a:ext cx="10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 b="1" dirty="0">
                  <a:solidFill>
                    <a:schemeClr val="bg2">
                      <a:lumMod val="25000"/>
                    </a:schemeClr>
                  </a:solidFill>
                </a:rPr>
                <a:t>かがやき手帳</a:t>
              </a:r>
            </a:p>
          </p:txBody>
        </p:sp>
        <p:sp>
          <p:nvSpPr>
            <p:cNvPr id="35851" name="Text Box 33"/>
            <p:cNvSpPr txBox="1">
              <a:spLocks noChangeArrowheads="1"/>
            </p:cNvSpPr>
            <p:nvPr/>
          </p:nvSpPr>
          <p:spPr bwMode="auto">
            <a:xfrm rot="1492842">
              <a:off x="4105" y="3761"/>
              <a:ext cx="9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900" dirty="0">
                  <a:solidFill>
                    <a:schemeClr val="bg2">
                      <a:lumMod val="25000"/>
                    </a:schemeClr>
                  </a:solidFill>
                </a:rPr>
                <a:t>倉敷市・倉敷市教育委員会</a:t>
              </a:r>
            </a:p>
          </p:txBody>
        </p:sp>
        <p:pic>
          <p:nvPicPr>
            <p:cNvPr id="35852" name="Picture 34" descr="illust2144_thum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8765">
              <a:off x="4407" y="3370"/>
              <a:ext cx="653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4014" y="3786"/>
              <a:ext cx="921" cy="411"/>
            </a:xfrm>
            <a:custGeom>
              <a:avLst/>
              <a:gdLst>
                <a:gd name="T0" fmla="*/ 0 w 1270"/>
                <a:gd name="T1" fmla="*/ 0 h 590"/>
                <a:gd name="T2" fmla="*/ 0 w 1270"/>
                <a:gd name="T3" fmla="*/ 182 h 590"/>
                <a:gd name="T4" fmla="*/ 1270 w 1270"/>
                <a:gd name="T5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0" h="590">
                  <a:moveTo>
                    <a:pt x="0" y="0"/>
                  </a:moveTo>
                  <a:lnTo>
                    <a:pt x="0" y="182"/>
                  </a:lnTo>
                  <a:lnTo>
                    <a:pt x="1270" y="590"/>
                  </a:ln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35843" name="テキスト ボックス 9"/>
          <p:cNvSpPr txBox="1">
            <a:spLocks noChangeArrowheads="1"/>
          </p:cNvSpPr>
          <p:nvPr/>
        </p:nvSpPr>
        <p:spPr bwMode="auto">
          <a:xfrm>
            <a:off x="712402" y="2204864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（例）</a:t>
            </a:r>
          </a:p>
        </p:txBody>
      </p:sp>
      <p:sp>
        <p:nvSpPr>
          <p:cNvPr id="35844" name="テキスト ボックス 10"/>
          <p:cNvSpPr txBox="1">
            <a:spLocks noChangeArrowheads="1"/>
          </p:cNvSpPr>
          <p:nvPr/>
        </p:nvSpPr>
        <p:spPr bwMode="auto">
          <a:xfrm>
            <a:off x="1089025" y="2844807"/>
            <a:ext cx="4294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・個別支援計画　　（特性シート）</a:t>
            </a:r>
          </a:p>
        </p:txBody>
      </p:sp>
      <p:sp>
        <p:nvSpPr>
          <p:cNvPr id="35845" name="テキスト ボックス 11"/>
          <p:cNvSpPr txBox="1">
            <a:spLocks noChangeArrowheads="1"/>
          </p:cNvSpPr>
          <p:nvPr/>
        </p:nvSpPr>
        <p:spPr bwMode="auto">
          <a:xfrm>
            <a:off x="1073150" y="3905257"/>
            <a:ext cx="4852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・医療情報提供書、検査結果報告書</a:t>
            </a:r>
            <a:endParaRPr lang="en-US" altLang="ja-JP" sz="2400"/>
          </a:p>
        </p:txBody>
      </p:sp>
      <p:sp>
        <p:nvSpPr>
          <p:cNvPr id="35846" name="テキスト ボックス 12"/>
          <p:cNvSpPr txBox="1">
            <a:spLocks noChangeArrowheads="1"/>
          </p:cNvSpPr>
          <p:nvPr/>
        </p:nvSpPr>
        <p:spPr bwMode="auto">
          <a:xfrm>
            <a:off x="1082675" y="3359157"/>
            <a:ext cx="218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・サポートブック</a:t>
            </a:r>
          </a:p>
        </p:txBody>
      </p:sp>
      <p:sp>
        <p:nvSpPr>
          <p:cNvPr id="35847" name="テキスト ボックス 14"/>
          <p:cNvSpPr txBox="1">
            <a:spLocks noChangeArrowheads="1"/>
          </p:cNvSpPr>
          <p:nvPr/>
        </p:nvSpPr>
        <p:spPr bwMode="auto">
          <a:xfrm>
            <a:off x="687388" y="1052513"/>
            <a:ext cx="7556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保護者がうまく書けなくても、支援機関で作成した情報を</a:t>
            </a:r>
            <a:endParaRPr lang="en-US" altLang="ja-JP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綴じておけば、次のステージでの支援に役立てられます。</a:t>
            </a:r>
          </a:p>
        </p:txBody>
      </p:sp>
      <p:sp>
        <p:nvSpPr>
          <p:cNvPr id="35848" name="テキスト ボックス 15"/>
          <p:cNvSpPr txBox="1">
            <a:spLocks noChangeArrowheads="1"/>
          </p:cNvSpPr>
          <p:nvPr/>
        </p:nvSpPr>
        <p:spPr bwMode="auto">
          <a:xfrm>
            <a:off x="825500" y="4941888"/>
            <a:ext cx="76342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「伝える」</a:t>
            </a:r>
            <a:r>
              <a:rPr lang="ja-JP" altLang="en-US" sz="2800" dirty="0"/>
              <a:t>という作業は、保護者の一番大切な役割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かもしれませんね。</a:t>
            </a:r>
          </a:p>
        </p:txBody>
      </p:sp>
      <p:sp>
        <p:nvSpPr>
          <p:cNvPr id="2" name="円形吹き出し 1"/>
          <p:cNvSpPr/>
          <p:nvPr/>
        </p:nvSpPr>
        <p:spPr>
          <a:xfrm>
            <a:off x="4182044" y="1911791"/>
            <a:ext cx="2682792" cy="933016"/>
          </a:xfrm>
          <a:prstGeom prst="wedgeEllipseCallout">
            <a:avLst>
              <a:gd name="adj1" fmla="val 34606"/>
              <a:gd name="adj2" fmla="val 874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0"/>
          <p:cNvSpPr txBox="1">
            <a:spLocks noChangeArrowheads="1"/>
          </p:cNvSpPr>
          <p:nvPr/>
        </p:nvSpPr>
        <p:spPr bwMode="auto">
          <a:xfrm>
            <a:off x="4465638" y="2051556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とじれバインダー！</a:t>
            </a:r>
          </a:p>
        </p:txBody>
      </p:sp>
      <p:sp>
        <p:nvSpPr>
          <p:cNvPr id="16" name="テキスト ボックス 10"/>
          <p:cNvSpPr txBox="1">
            <a:spLocks noChangeArrowheads="1"/>
          </p:cNvSpPr>
          <p:nvPr/>
        </p:nvSpPr>
        <p:spPr bwMode="auto">
          <a:xfrm>
            <a:off x="4376969" y="2390230"/>
            <a:ext cx="2339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（綴じれば、良いんだ！）</a:t>
            </a:r>
          </a:p>
        </p:txBody>
      </p:sp>
    </p:spTree>
    <p:extLst>
      <p:ext uri="{BB962C8B-B14F-4D97-AF65-F5344CB8AC3E}">
        <p14:creationId xmlns:p14="http://schemas.microsoft.com/office/powerpoint/2010/main" val="23361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892268" y="4442408"/>
            <a:ext cx="1441715" cy="12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892268" y="4643503"/>
            <a:ext cx="1441715" cy="12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892268" y="4854620"/>
            <a:ext cx="1441715" cy="12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892268" y="5089606"/>
            <a:ext cx="1441715" cy="6556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644576" y="1308525"/>
            <a:ext cx="1890713" cy="1833563"/>
            <a:chOff x="4014" y="2840"/>
            <a:chExt cx="1399" cy="1357"/>
          </a:xfrm>
        </p:grpSpPr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 rot="1506038">
              <a:off x="4231" y="2840"/>
              <a:ext cx="1020" cy="12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/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 rot="1471969">
              <a:off x="4392" y="3132"/>
              <a:ext cx="1021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b="1" dirty="0">
                  <a:solidFill>
                    <a:schemeClr val="bg2">
                      <a:lumMod val="25000"/>
                    </a:schemeClr>
                  </a:solidFill>
                </a:rPr>
                <a:t>かがやき手帳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 rot="1492842">
              <a:off x="4127" y="3759"/>
              <a:ext cx="900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700" dirty="0">
                  <a:solidFill>
                    <a:schemeClr val="bg2">
                      <a:lumMod val="25000"/>
                    </a:schemeClr>
                  </a:solidFill>
                </a:rPr>
                <a:t>倉敷市・倉敷市教育委員会</a:t>
              </a:r>
            </a:p>
          </p:txBody>
        </p:sp>
        <p:pic>
          <p:nvPicPr>
            <p:cNvPr id="14" name="Picture 34" descr="illust2144_thum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8765">
              <a:off x="4407" y="3370"/>
              <a:ext cx="653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4014" y="3786"/>
              <a:ext cx="921" cy="411"/>
            </a:xfrm>
            <a:custGeom>
              <a:avLst/>
              <a:gdLst>
                <a:gd name="T0" fmla="*/ 0 w 1270"/>
                <a:gd name="T1" fmla="*/ 0 h 590"/>
                <a:gd name="T2" fmla="*/ 0 w 1270"/>
                <a:gd name="T3" fmla="*/ 182 h 590"/>
                <a:gd name="T4" fmla="*/ 1270 w 1270"/>
                <a:gd name="T5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0" h="590">
                  <a:moveTo>
                    <a:pt x="0" y="0"/>
                  </a:moveTo>
                  <a:lnTo>
                    <a:pt x="0" y="182"/>
                  </a:lnTo>
                  <a:lnTo>
                    <a:pt x="1270" y="590"/>
                  </a:ln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6" name="右中かっこ 15"/>
          <p:cNvSpPr/>
          <p:nvPr/>
        </p:nvSpPr>
        <p:spPr>
          <a:xfrm rot="10800000">
            <a:off x="2596604" y="1429125"/>
            <a:ext cx="689499" cy="4316103"/>
          </a:xfrm>
          <a:prstGeom prst="rightBrace">
            <a:avLst>
              <a:gd name="adj1" fmla="val 45635"/>
              <a:gd name="adj2" fmla="val 417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3"/>
          <p:cNvSpPr txBox="1">
            <a:spLocks noChangeArrowheads="1"/>
          </p:cNvSpPr>
          <p:nvPr/>
        </p:nvSpPr>
        <p:spPr bwMode="auto">
          <a:xfrm>
            <a:off x="395536" y="3429000"/>
            <a:ext cx="228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かがやき手帳</a:t>
            </a:r>
          </a:p>
        </p:txBody>
      </p:sp>
      <p:sp>
        <p:nvSpPr>
          <p:cNvPr id="18" name="テキスト ボックス 3"/>
          <p:cNvSpPr txBox="1">
            <a:spLocks noChangeArrowheads="1"/>
          </p:cNvSpPr>
          <p:nvPr/>
        </p:nvSpPr>
        <p:spPr bwMode="auto">
          <a:xfrm>
            <a:off x="438966" y="4160400"/>
            <a:ext cx="23323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定期的に、お子さんの課題・成長を記載し</a:t>
            </a:r>
            <a:r>
              <a:rPr lang="ja-JP" altLang="en-US" sz="1800" dirty="0">
                <a:solidFill>
                  <a:srgbClr val="FF0000"/>
                </a:solidFill>
              </a:rPr>
              <a:t>積み上げて</a:t>
            </a:r>
            <a:r>
              <a:rPr lang="ja-JP" altLang="en-US" sz="1800" dirty="0"/>
              <a:t>いくもの</a:t>
            </a:r>
            <a:endParaRPr lang="en-US" altLang="ja-JP" sz="18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732014" y="4370381"/>
            <a:ext cx="1576710" cy="837333"/>
            <a:chOff x="2732014" y="4370381"/>
            <a:chExt cx="1576710" cy="837333"/>
          </a:xfrm>
        </p:grpSpPr>
        <p:cxnSp>
          <p:nvCxnSpPr>
            <p:cNvPr id="20" name="直線コネクタ 19"/>
            <p:cNvCxnSpPr/>
            <p:nvPr/>
          </p:nvCxnSpPr>
          <p:spPr>
            <a:xfrm>
              <a:off x="3653417" y="4370381"/>
              <a:ext cx="6480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3660652" y="4597266"/>
              <a:ext cx="6480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グループ化 26"/>
            <p:cNvGrpSpPr/>
            <p:nvPr/>
          </p:nvGrpSpPr>
          <p:grpSpPr>
            <a:xfrm>
              <a:off x="2732014" y="4869160"/>
              <a:ext cx="1119906" cy="338554"/>
              <a:chOff x="4924996" y="4835470"/>
              <a:chExt cx="1119906" cy="338554"/>
            </a:xfrm>
          </p:grpSpPr>
          <p:sp>
            <p:nvSpPr>
              <p:cNvPr id="25" name="線吹き出し 3 (枠付き) 24"/>
              <p:cNvSpPr/>
              <p:nvPr/>
            </p:nvSpPr>
            <p:spPr>
              <a:xfrm rot="5400000">
                <a:off x="5320874" y="4482741"/>
                <a:ext cx="334669" cy="1047897"/>
              </a:xfrm>
              <a:prstGeom prst="borderCallout3">
                <a:avLst>
                  <a:gd name="adj1" fmla="val 63295"/>
                  <a:gd name="adj2" fmla="val 1411"/>
                  <a:gd name="adj3" fmla="val 61582"/>
                  <a:gd name="adj4" fmla="val -13419"/>
                  <a:gd name="adj5" fmla="val 59952"/>
                  <a:gd name="adj6" fmla="val -109356"/>
                  <a:gd name="adj7" fmla="val 603"/>
                  <a:gd name="adj8" fmla="val -114538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4924996" y="4835470"/>
                <a:ext cx="111990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600" b="1" dirty="0">
                    <a:solidFill>
                      <a:srgbClr val="FF0000"/>
                    </a:solidFill>
                  </a:rPr>
                  <a:t>概ね６ヶ月</a:t>
                </a:r>
                <a:endParaRPr lang="en-US" altLang="ja-JP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8" name="正方形/長方形 27"/>
          <p:cNvSpPr/>
          <p:nvPr/>
        </p:nvSpPr>
        <p:spPr>
          <a:xfrm>
            <a:off x="3892269" y="4442407"/>
            <a:ext cx="1441715" cy="12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3"/>
          <p:cNvSpPr txBox="1">
            <a:spLocks noChangeArrowheads="1"/>
          </p:cNvSpPr>
          <p:nvPr/>
        </p:nvSpPr>
        <p:spPr bwMode="auto">
          <a:xfrm>
            <a:off x="6214682" y="2408777"/>
            <a:ext cx="2334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サポートブック</a:t>
            </a:r>
          </a:p>
        </p:txBody>
      </p:sp>
      <p:sp>
        <p:nvSpPr>
          <p:cNvPr id="30" name="テキスト ボックス 3"/>
          <p:cNvSpPr txBox="1">
            <a:spLocks noChangeArrowheads="1"/>
          </p:cNvSpPr>
          <p:nvPr/>
        </p:nvSpPr>
        <p:spPr bwMode="auto">
          <a:xfrm>
            <a:off x="6300192" y="3724050"/>
            <a:ext cx="2376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FF0000"/>
                </a:solidFill>
              </a:rPr>
              <a:t>現在</a:t>
            </a:r>
            <a:r>
              <a:rPr lang="ja-JP" altLang="en-US" sz="1800" dirty="0"/>
              <a:t>のお子さんの様子を書きだしたもの</a:t>
            </a:r>
            <a:endParaRPr lang="en-US" altLang="ja-JP" sz="1800" dirty="0"/>
          </a:p>
        </p:txBody>
      </p:sp>
      <p:cxnSp>
        <p:nvCxnSpPr>
          <p:cNvPr id="32" name="曲線コネクタ 31"/>
          <p:cNvCxnSpPr/>
          <p:nvPr/>
        </p:nvCxnSpPr>
        <p:spPr>
          <a:xfrm flipV="1">
            <a:off x="5436096" y="3258647"/>
            <a:ext cx="966209" cy="1213254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"/>
          <p:cNvSpPr txBox="1">
            <a:spLocks noChangeArrowheads="1"/>
          </p:cNvSpPr>
          <p:nvPr/>
        </p:nvSpPr>
        <p:spPr bwMode="auto">
          <a:xfrm>
            <a:off x="484436" y="295668"/>
            <a:ext cx="4573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◆サポートブックとの違い</a:t>
            </a:r>
          </a:p>
        </p:txBody>
      </p:sp>
      <p:sp>
        <p:nvSpPr>
          <p:cNvPr id="33" name="テキスト ボックス 3"/>
          <p:cNvSpPr txBox="1">
            <a:spLocks noChangeArrowheads="1"/>
          </p:cNvSpPr>
          <p:nvPr/>
        </p:nvSpPr>
        <p:spPr bwMode="auto">
          <a:xfrm>
            <a:off x="484435" y="5877272"/>
            <a:ext cx="80645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※</a:t>
            </a:r>
            <a:r>
              <a:rPr lang="ja-JP" altLang="en-US" sz="2400" b="1" dirty="0">
                <a:solidFill>
                  <a:srgbClr val="FF0000"/>
                </a:solidFill>
              </a:rPr>
              <a:t>かがやき手帳は、継続して記入することで効果を発揮する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　 ものです！</a:t>
            </a:r>
          </a:p>
        </p:txBody>
      </p:sp>
      <p:sp>
        <p:nvSpPr>
          <p:cNvPr id="34" name="テキスト ボックス 3"/>
          <p:cNvSpPr txBox="1">
            <a:spLocks noChangeArrowheads="1"/>
          </p:cNvSpPr>
          <p:nvPr/>
        </p:nvSpPr>
        <p:spPr bwMode="auto">
          <a:xfrm>
            <a:off x="6379454" y="4470276"/>
            <a:ext cx="2376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・託児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・宿泊学習・・・</a:t>
            </a:r>
            <a:endParaRPr lang="en-US" altLang="ja-JP" sz="18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142088" y="879866"/>
            <a:ext cx="2942080" cy="3457401"/>
            <a:chOff x="3142088" y="879866"/>
            <a:chExt cx="2942080" cy="3457401"/>
          </a:xfrm>
        </p:grpSpPr>
        <p:sp>
          <p:nvSpPr>
            <p:cNvPr id="2" name="ストライプ矢印 1"/>
            <p:cNvSpPr/>
            <p:nvPr/>
          </p:nvSpPr>
          <p:spPr>
            <a:xfrm rot="16200000">
              <a:off x="2884427" y="1137527"/>
              <a:ext cx="3457401" cy="2942080"/>
            </a:xfrm>
            <a:prstGeom prst="stripedRightArrow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100000">
                  <a:srgbClr val="FFFF00"/>
                </a:gs>
                <a:gs pos="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4336128" y="1429126"/>
              <a:ext cx="553998" cy="2192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dirty="0">
                  <a:solidFill>
                    <a:srgbClr val="FF0000"/>
                  </a:solidFill>
                </a:rPr>
                <a:t>お子さんの成長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7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27475E-6 L 0.30261 -0.188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-9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6" grpId="0" animBg="1"/>
      <p:bldP spid="17" grpId="0"/>
      <p:bldP spid="18" grpId="0"/>
      <p:bldP spid="28" grpId="0" animBg="1"/>
      <p:bldP spid="28" grpId="1" animBg="1"/>
      <p:bldP spid="28" grpId="2" animBg="1"/>
      <p:bldP spid="29" grpId="0"/>
      <p:bldP spid="30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>
            <a:extLst>
              <a:ext uri="{FF2B5EF4-FFF2-40B4-BE49-F238E27FC236}">
                <a16:creationId xmlns:a16="http://schemas.microsoft.com/office/drawing/2014/main" id="{9F76EAA7-9AD6-4D16-8CA4-A1C76ACA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20" y="1022201"/>
            <a:ext cx="7975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お子さんの「生活マップ」を書いてみましょう！</a:t>
            </a:r>
          </a:p>
        </p:txBody>
      </p:sp>
      <p:pic>
        <p:nvPicPr>
          <p:cNvPr id="3" name="Picture 11" descr="Y01A033">
            <a:extLst>
              <a:ext uri="{FF2B5EF4-FFF2-40B4-BE49-F238E27FC236}">
                <a16:creationId xmlns:a16="http://schemas.microsoft.com/office/drawing/2014/main" id="{29705C4B-A94F-4F53-AC4B-85B9DFBC0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29200"/>
            <a:ext cx="1152128" cy="126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DD3F6B-C86B-4901-BD5D-C2D75A71F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82137"/>
            <a:ext cx="47949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まずは、ウォーミングアップ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1F73423-01FE-40BA-93EF-E0E0AC335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32139"/>
            <a:ext cx="7240812" cy="43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5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Y01A033">
            <a:extLst>
              <a:ext uri="{FF2B5EF4-FFF2-40B4-BE49-F238E27FC236}">
                <a16:creationId xmlns:a16="http://schemas.microsoft.com/office/drawing/2014/main" id="{29705C4B-A94F-4F53-AC4B-85B9DFBC0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29200"/>
            <a:ext cx="1152128" cy="126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DD3F6B-C86B-4901-BD5D-C2D75A71F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8" y="3488318"/>
            <a:ext cx="6726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「親」以外</a:t>
            </a:r>
            <a:r>
              <a:rPr lang="ja-JP" altLang="en-US" sz="2800" dirty="0"/>
              <a:t>に、お子さんのことを知っている人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ED2A49-2C3C-4F72-B84D-50855CE76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287" y="3994010"/>
            <a:ext cx="34211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関わっている人・機関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349910-2323-468F-8EC0-2D762F4D2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31" y="4769499"/>
            <a:ext cx="6263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今は、「おうち」と「所属」だけかもしれません・・・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E9E062-D712-471C-AF14-D00E0E02E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073" y="5827241"/>
            <a:ext cx="5668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ちょっとずつ増やしていけたらいいですね。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2F29FB-34BD-447B-8B0F-175854753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52" y="116781"/>
            <a:ext cx="1005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所　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551F3C6-6B06-4920-BFD2-E836AB812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17" y="551792"/>
            <a:ext cx="6338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保育園・こども園・幼稚園・小学校・児童発達支援センター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7F4E2AC-8539-45E7-A685-A1F721874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52" y="895804"/>
            <a:ext cx="1947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福祉サービス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24EEB3C-AB6B-41B7-96CF-80B48DE4D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17" y="1263762"/>
            <a:ext cx="78838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児童発達支援事業所・（児童発達支援センター）・放課後等デイサービス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6F63C9-5D1B-4E39-A00B-50B7C745A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52" y="1639491"/>
            <a:ext cx="2016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病院・リハビリ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A6E7D0-AD39-4B1F-AC04-8B04DB20D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35" y="2076235"/>
            <a:ext cx="6580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発達・障がいのことで見てもらっている医療機関（主治医）等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D6EC776-D8EA-4652-AD72-4FB51A843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4" y="248259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相談機関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54A79D2-D25D-4AE5-92FC-0EF6541BF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17" y="2919343"/>
            <a:ext cx="5069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お子さんのことでよく相談している人・機関等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C242DC1-E380-441B-9964-D3B0DD10D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898" y="5298370"/>
            <a:ext cx="4269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全部、うまらなくても大丈夫！！</a:t>
            </a:r>
          </a:p>
        </p:txBody>
      </p:sp>
    </p:spTree>
    <p:extLst>
      <p:ext uri="{BB962C8B-B14F-4D97-AF65-F5344CB8AC3E}">
        <p14:creationId xmlns:p14="http://schemas.microsoft.com/office/powerpoint/2010/main" val="324000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" y="836712"/>
            <a:ext cx="8738636" cy="481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42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D84C31-47EE-4FC8-A139-766318335370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/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 rot="-1690526">
            <a:off x="1262063" y="2446338"/>
            <a:ext cx="7842250" cy="914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7980 h 21600"/>
              <a:gd name="T14" fmla="*/ 21092 w 21600"/>
              <a:gd name="T15" fmla="*/ 136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654" y="0"/>
                </a:moveTo>
                <a:lnTo>
                  <a:pt x="19654" y="7980"/>
                </a:lnTo>
                <a:lnTo>
                  <a:pt x="3375" y="7980"/>
                </a:lnTo>
                <a:lnTo>
                  <a:pt x="3375" y="13620"/>
                </a:lnTo>
                <a:lnTo>
                  <a:pt x="19654" y="13620"/>
                </a:lnTo>
                <a:lnTo>
                  <a:pt x="19654" y="21600"/>
                </a:lnTo>
                <a:lnTo>
                  <a:pt x="21600" y="10800"/>
                </a:lnTo>
                <a:lnTo>
                  <a:pt x="19654" y="0"/>
                </a:lnTo>
                <a:close/>
              </a:path>
              <a:path w="21600" h="21600">
                <a:moveTo>
                  <a:pt x="1350" y="7980"/>
                </a:moveTo>
                <a:lnTo>
                  <a:pt x="1350" y="13620"/>
                </a:lnTo>
                <a:lnTo>
                  <a:pt x="2700" y="13620"/>
                </a:lnTo>
                <a:lnTo>
                  <a:pt x="2700" y="7980"/>
                </a:lnTo>
                <a:lnTo>
                  <a:pt x="1350" y="7980"/>
                </a:lnTo>
                <a:close/>
              </a:path>
              <a:path w="21600" h="21600">
                <a:moveTo>
                  <a:pt x="0" y="7980"/>
                </a:moveTo>
                <a:lnTo>
                  <a:pt x="0" y="13620"/>
                </a:lnTo>
                <a:lnTo>
                  <a:pt x="675" y="13620"/>
                </a:lnTo>
                <a:lnTo>
                  <a:pt x="675" y="7980"/>
                </a:lnTo>
                <a:lnTo>
                  <a:pt x="0" y="7980"/>
                </a:lnTo>
                <a:close/>
              </a:path>
            </a:pathLst>
          </a:cu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04775" y="-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04775" y="-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1333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104775" y="-3257550"/>
            <a:ext cx="1841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/>
              <a:t/>
            </a:r>
            <a:br>
              <a:rPr lang="en-US" altLang="ja-JP" sz="1100"/>
            </a:br>
            <a:endParaRPr lang="en-US" altLang="ja-JP" sz="1800"/>
          </a:p>
          <a:p>
            <a:pPr>
              <a:spcBef>
                <a:spcPct val="0"/>
              </a:spcBef>
              <a:buFontTx/>
              <a:buNone/>
            </a:pPr>
            <a:endParaRPr lang="en-US" altLang="ja-JP" sz="1800"/>
          </a:p>
        </p:txBody>
      </p:sp>
      <p:grpSp>
        <p:nvGrpSpPr>
          <p:cNvPr id="34823" name="Group 6"/>
          <p:cNvGrpSpPr>
            <a:grpSpLocks/>
          </p:cNvGrpSpPr>
          <p:nvPr/>
        </p:nvGrpSpPr>
        <p:grpSpPr bwMode="auto">
          <a:xfrm>
            <a:off x="1979613" y="2997200"/>
            <a:ext cx="1152525" cy="1152525"/>
            <a:chOff x="839" y="2250"/>
            <a:chExt cx="726" cy="726"/>
          </a:xfrm>
          <a:solidFill>
            <a:srgbClr val="FFFF00"/>
          </a:solidFill>
        </p:grpSpPr>
        <p:sp>
          <p:nvSpPr>
            <p:cNvPr id="34852" name="Oval 7"/>
            <p:cNvSpPr>
              <a:spLocks noChangeArrowheads="1"/>
            </p:cNvSpPr>
            <p:nvPr/>
          </p:nvSpPr>
          <p:spPr bwMode="auto">
            <a:xfrm>
              <a:off x="839" y="2250"/>
              <a:ext cx="726" cy="72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/>
            </a:p>
          </p:txBody>
        </p:sp>
        <p:sp>
          <p:nvSpPr>
            <p:cNvPr id="34853" name="Text Box 8"/>
            <p:cNvSpPr txBox="1">
              <a:spLocks noChangeArrowheads="1"/>
            </p:cNvSpPr>
            <p:nvPr/>
          </p:nvSpPr>
          <p:spPr bwMode="auto">
            <a:xfrm>
              <a:off x="857" y="2473"/>
              <a:ext cx="69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dirty="0">
                  <a:ea typeface="HGS創英角ﾎﾟｯﾌﾟ体" pitchFamily="50" charset="-128"/>
                </a:rPr>
                <a:t>療育機関</a:t>
              </a:r>
            </a:p>
          </p:txBody>
        </p:sp>
      </p:grpSp>
      <p:grpSp>
        <p:nvGrpSpPr>
          <p:cNvPr id="34824" name="Group 9"/>
          <p:cNvGrpSpPr>
            <a:grpSpLocks/>
          </p:cNvGrpSpPr>
          <p:nvPr/>
        </p:nvGrpSpPr>
        <p:grpSpPr bwMode="auto">
          <a:xfrm>
            <a:off x="1990725" y="4633913"/>
            <a:ext cx="1152525" cy="1152525"/>
            <a:chOff x="839" y="2250"/>
            <a:chExt cx="726" cy="726"/>
          </a:xfrm>
          <a:solidFill>
            <a:srgbClr val="FFFF00"/>
          </a:solidFill>
        </p:grpSpPr>
        <p:sp>
          <p:nvSpPr>
            <p:cNvPr id="34850" name="Oval 10"/>
            <p:cNvSpPr>
              <a:spLocks noChangeArrowheads="1"/>
            </p:cNvSpPr>
            <p:nvPr/>
          </p:nvSpPr>
          <p:spPr bwMode="auto">
            <a:xfrm>
              <a:off x="839" y="2250"/>
              <a:ext cx="726" cy="72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/>
            </a:p>
          </p:txBody>
        </p:sp>
        <p:sp>
          <p:nvSpPr>
            <p:cNvPr id="34851" name="Text Box 11"/>
            <p:cNvSpPr txBox="1">
              <a:spLocks noChangeArrowheads="1"/>
            </p:cNvSpPr>
            <p:nvPr/>
          </p:nvSpPr>
          <p:spPr bwMode="auto">
            <a:xfrm>
              <a:off x="857" y="2473"/>
              <a:ext cx="69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dirty="0">
                  <a:ea typeface="HGS創英角ﾎﾟｯﾌﾟ体" pitchFamily="50" charset="-128"/>
                </a:rPr>
                <a:t>医療機関</a:t>
              </a:r>
            </a:p>
          </p:txBody>
        </p:sp>
      </p:grpSp>
      <p:sp>
        <p:nvSpPr>
          <p:cNvPr id="34825" name="Oval 12"/>
          <p:cNvSpPr>
            <a:spLocks noChangeArrowheads="1"/>
          </p:cNvSpPr>
          <p:nvPr/>
        </p:nvSpPr>
        <p:spPr bwMode="auto">
          <a:xfrm>
            <a:off x="3214688" y="3770313"/>
            <a:ext cx="1152525" cy="1152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3352800" y="3986213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ea typeface="HGS創英角ﾎﾟｯﾌﾟ体" pitchFamily="50" charset="-128"/>
              </a:rPr>
              <a:t>保育園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ea typeface="HGS創英角ﾎﾟｯﾌﾟ体" pitchFamily="50" charset="-128"/>
              </a:rPr>
              <a:t>幼稚園</a:t>
            </a:r>
          </a:p>
        </p:txBody>
      </p:sp>
      <p:sp>
        <p:nvSpPr>
          <p:cNvPr id="34827" name="Oval 14"/>
          <p:cNvSpPr>
            <a:spLocks noChangeArrowheads="1"/>
          </p:cNvSpPr>
          <p:nvPr/>
        </p:nvSpPr>
        <p:spPr bwMode="auto">
          <a:xfrm>
            <a:off x="3706813" y="2184400"/>
            <a:ext cx="1152525" cy="1152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3790950" y="253841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ea typeface="HGS創英角ﾎﾟｯﾌﾟ体" pitchFamily="50" charset="-128"/>
              </a:rPr>
              <a:t>小中学校</a:t>
            </a:r>
          </a:p>
        </p:txBody>
      </p:sp>
      <p:sp>
        <p:nvSpPr>
          <p:cNvPr id="34829" name="Oval 16"/>
          <p:cNvSpPr>
            <a:spLocks noChangeArrowheads="1"/>
          </p:cNvSpPr>
          <p:nvPr/>
        </p:nvSpPr>
        <p:spPr bwMode="auto">
          <a:xfrm>
            <a:off x="4943475" y="2762250"/>
            <a:ext cx="1152525" cy="1152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</p:txBody>
      </p:sp>
      <p:sp>
        <p:nvSpPr>
          <p:cNvPr id="34830" name="Text Box 17"/>
          <p:cNvSpPr txBox="1">
            <a:spLocks noChangeArrowheads="1"/>
          </p:cNvSpPr>
          <p:nvPr/>
        </p:nvSpPr>
        <p:spPr bwMode="auto">
          <a:xfrm>
            <a:off x="4967288" y="31448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ea typeface="HGS創英角ﾎﾟｯﾌﾟ体" pitchFamily="50" charset="-128"/>
              </a:rPr>
              <a:t>高等学校</a:t>
            </a:r>
          </a:p>
        </p:txBody>
      </p:sp>
      <p:sp>
        <p:nvSpPr>
          <p:cNvPr id="34831" name="Oval 18"/>
          <p:cNvSpPr>
            <a:spLocks noChangeArrowheads="1"/>
          </p:cNvSpPr>
          <p:nvPr/>
        </p:nvSpPr>
        <p:spPr bwMode="auto">
          <a:xfrm>
            <a:off x="5159375" y="1177925"/>
            <a:ext cx="1152525" cy="1152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</p:txBody>
      </p:sp>
      <p:sp>
        <p:nvSpPr>
          <p:cNvPr id="34832" name="Text Box 19"/>
          <p:cNvSpPr txBox="1">
            <a:spLocks noChangeArrowheads="1"/>
          </p:cNvSpPr>
          <p:nvPr/>
        </p:nvSpPr>
        <p:spPr bwMode="auto">
          <a:xfrm>
            <a:off x="5297488" y="15367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ea typeface="HGS創英角ﾎﾟｯﾌﾟ体" pitchFamily="50" charset="-128"/>
              </a:rPr>
              <a:t>大　学</a:t>
            </a:r>
          </a:p>
        </p:txBody>
      </p:sp>
      <p:sp>
        <p:nvSpPr>
          <p:cNvPr id="34833" name="Oval 20"/>
          <p:cNvSpPr>
            <a:spLocks noChangeArrowheads="1"/>
          </p:cNvSpPr>
          <p:nvPr/>
        </p:nvSpPr>
        <p:spPr bwMode="auto">
          <a:xfrm>
            <a:off x="6526213" y="1897063"/>
            <a:ext cx="1152525" cy="1152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</p:txBody>
      </p:sp>
      <p:sp>
        <p:nvSpPr>
          <p:cNvPr id="34834" name="Text Box 21"/>
          <p:cNvSpPr txBox="1">
            <a:spLocks noChangeArrowheads="1"/>
          </p:cNvSpPr>
          <p:nvPr/>
        </p:nvSpPr>
        <p:spPr bwMode="auto">
          <a:xfrm>
            <a:off x="6665913" y="229393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ea typeface="HGS創英角ﾎﾟｯﾌﾟ体" pitchFamily="50" charset="-128"/>
              </a:rPr>
              <a:t>施　設</a:t>
            </a:r>
          </a:p>
        </p:txBody>
      </p:sp>
      <p:grpSp>
        <p:nvGrpSpPr>
          <p:cNvPr id="34835" name="Group 22"/>
          <p:cNvGrpSpPr>
            <a:grpSpLocks/>
          </p:cNvGrpSpPr>
          <p:nvPr/>
        </p:nvGrpSpPr>
        <p:grpSpPr bwMode="auto">
          <a:xfrm>
            <a:off x="6588125" y="404813"/>
            <a:ext cx="1152525" cy="1152525"/>
            <a:chOff x="4338" y="152"/>
            <a:chExt cx="726" cy="726"/>
          </a:xfrm>
          <a:solidFill>
            <a:srgbClr val="FFFF00"/>
          </a:solidFill>
        </p:grpSpPr>
        <p:sp>
          <p:nvSpPr>
            <p:cNvPr id="34848" name="Oval 23"/>
            <p:cNvSpPr>
              <a:spLocks noChangeArrowheads="1"/>
            </p:cNvSpPr>
            <p:nvPr/>
          </p:nvSpPr>
          <p:spPr bwMode="auto">
            <a:xfrm>
              <a:off x="4338" y="152"/>
              <a:ext cx="726" cy="72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/>
            </a:p>
          </p:txBody>
        </p:sp>
        <p:sp>
          <p:nvSpPr>
            <p:cNvPr id="34849" name="Text Box 24"/>
            <p:cNvSpPr txBox="1">
              <a:spLocks noChangeArrowheads="1"/>
            </p:cNvSpPr>
            <p:nvPr/>
          </p:nvSpPr>
          <p:spPr bwMode="auto">
            <a:xfrm>
              <a:off x="4425" y="379"/>
              <a:ext cx="548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dirty="0">
                  <a:ea typeface="HGS創英角ﾎﾟｯﾌﾟ体" pitchFamily="50" charset="-128"/>
                </a:rPr>
                <a:t>就　労</a:t>
              </a:r>
            </a:p>
          </p:txBody>
        </p:sp>
      </p:grpSp>
      <p:sp>
        <p:nvSpPr>
          <p:cNvPr id="34836" name="Text Box 25"/>
          <p:cNvSpPr txBox="1">
            <a:spLocks noChangeArrowheads="1"/>
          </p:cNvSpPr>
          <p:nvPr/>
        </p:nvSpPr>
        <p:spPr bwMode="auto">
          <a:xfrm>
            <a:off x="250825" y="466725"/>
            <a:ext cx="5938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子どものライフステージによって様々な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機関が関わります</a:t>
            </a:r>
          </a:p>
        </p:txBody>
      </p:sp>
      <p:sp>
        <p:nvSpPr>
          <p:cNvPr id="34837" name="Text Box 26"/>
          <p:cNvSpPr txBox="1">
            <a:spLocks noChangeArrowheads="1"/>
          </p:cNvSpPr>
          <p:nvPr/>
        </p:nvSpPr>
        <p:spPr bwMode="auto">
          <a:xfrm>
            <a:off x="5283200" y="48545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34838" name="Picture 27" descr="suyasuyaakachan"/>
          <p:cNvSpPr>
            <a:spLocks noChangeAspect="1" noChangeArrowheads="1"/>
          </p:cNvSpPr>
          <p:nvPr/>
        </p:nvSpPr>
        <p:spPr bwMode="auto">
          <a:xfrm>
            <a:off x="1343025" y="5281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</p:txBody>
      </p:sp>
      <p:sp>
        <p:nvSpPr>
          <p:cNvPr id="34839" name="Picture 28" descr="obocchan"/>
          <p:cNvSpPr>
            <a:spLocks noChangeAspect="1" noChangeArrowheads="1"/>
          </p:cNvSpPr>
          <p:nvPr/>
        </p:nvSpPr>
        <p:spPr bwMode="auto">
          <a:xfrm>
            <a:off x="4511675" y="3986213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</p:txBody>
      </p:sp>
      <p:sp>
        <p:nvSpPr>
          <p:cNvPr id="34840" name="Picture 29" descr="majimeotosan"/>
          <p:cNvSpPr>
            <a:spLocks noChangeAspect="1" noChangeArrowheads="1"/>
          </p:cNvSpPr>
          <p:nvPr/>
        </p:nvSpPr>
        <p:spPr bwMode="auto">
          <a:xfrm>
            <a:off x="7751763" y="2473325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</p:txBody>
      </p:sp>
      <p:grpSp>
        <p:nvGrpSpPr>
          <p:cNvPr id="34841" name="Group 30"/>
          <p:cNvGrpSpPr>
            <a:grpSpLocks/>
          </p:cNvGrpSpPr>
          <p:nvPr/>
        </p:nvGrpSpPr>
        <p:grpSpPr bwMode="auto">
          <a:xfrm>
            <a:off x="6443663" y="3573463"/>
            <a:ext cx="2220912" cy="2154237"/>
            <a:chOff x="4014" y="2840"/>
            <a:chExt cx="1399" cy="1357"/>
          </a:xfrm>
        </p:grpSpPr>
        <p:sp>
          <p:nvSpPr>
            <p:cNvPr id="34843" name="Rectangle 31"/>
            <p:cNvSpPr>
              <a:spLocks noChangeArrowheads="1"/>
            </p:cNvSpPr>
            <p:nvPr/>
          </p:nvSpPr>
          <p:spPr bwMode="auto">
            <a:xfrm rot="1506038">
              <a:off x="4231" y="2840"/>
              <a:ext cx="1020" cy="12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/>
            </a:p>
          </p:txBody>
        </p:sp>
        <p:sp>
          <p:nvSpPr>
            <p:cNvPr id="34844" name="Text Box 32"/>
            <p:cNvSpPr txBox="1">
              <a:spLocks noChangeArrowheads="1"/>
            </p:cNvSpPr>
            <p:nvPr/>
          </p:nvSpPr>
          <p:spPr bwMode="auto">
            <a:xfrm rot="1471969">
              <a:off x="4392" y="3140"/>
              <a:ext cx="10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 b="1" dirty="0">
                  <a:solidFill>
                    <a:schemeClr val="bg2">
                      <a:lumMod val="25000"/>
                    </a:schemeClr>
                  </a:solidFill>
                </a:rPr>
                <a:t>かがやき手帳</a:t>
              </a:r>
            </a:p>
          </p:txBody>
        </p:sp>
        <p:sp>
          <p:nvSpPr>
            <p:cNvPr id="34845" name="Text Box 33"/>
            <p:cNvSpPr txBox="1">
              <a:spLocks noChangeArrowheads="1"/>
            </p:cNvSpPr>
            <p:nvPr/>
          </p:nvSpPr>
          <p:spPr bwMode="auto">
            <a:xfrm rot="1492842">
              <a:off x="4105" y="3761"/>
              <a:ext cx="9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900" dirty="0">
                  <a:solidFill>
                    <a:schemeClr val="bg2">
                      <a:lumMod val="25000"/>
                    </a:schemeClr>
                  </a:solidFill>
                </a:rPr>
                <a:t>倉敷市・倉敷市教育委員会</a:t>
              </a:r>
            </a:p>
          </p:txBody>
        </p:sp>
        <p:pic>
          <p:nvPicPr>
            <p:cNvPr id="34846" name="Picture 34" descr="illust2144_thum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8765">
              <a:off x="4407" y="3370"/>
              <a:ext cx="653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75" name="Freeform 35"/>
            <p:cNvSpPr>
              <a:spLocks/>
            </p:cNvSpPr>
            <p:nvPr/>
          </p:nvSpPr>
          <p:spPr bwMode="auto">
            <a:xfrm>
              <a:off x="4014" y="3786"/>
              <a:ext cx="921" cy="411"/>
            </a:xfrm>
            <a:custGeom>
              <a:avLst/>
              <a:gdLst>
                <a:gd name="T0" fmla="*/ 0 w 1270"/>
                <a:gd name="T1" fmla="*/ 0 h 590"/>
                <a:gd name="T2" fmla="*/ 0 w 1270"/>
                <a:gd name="T3" fmla="*/ 182 h 590"/>
                <a:gd name="T4" fmla="*/ 1270 w 1270"/>
                <a:gd name="T5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0" h="590">
                  <a:moveTo>
                    <a:pt x="0" y="0"/>
                  </a:moveTo>
                  <a:lnTo>
                    <a:pt x="0" y="182"/>
                  </a:lnTo>
                  <a:lnTo>
                    <a:pt x="1270" y="590"/>
                  </a:ln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1698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058"/>
            <a:ext cx="8352928" cy="668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931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21932" cy="63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967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1688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04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1" y="116632"/>
            <a:ext cx="7506947" cy="343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7802681" cy="336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006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40960" cy="410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920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6256"/>
            <a:ext cx="8594564" cy="637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63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0971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788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3" y="476672"/>
            <a:ext cx="871257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35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" y="437260"/>
            <a:ext cx="8962099" cy="53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379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D26919-8886-4585-B820-01E79D0213B4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ja-JP" sz="140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622425" y="2921000"/>
            <a:ext cx="22557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おしまい・・・</a:t>
            </a:r>
          </a:p>
        </p:txBody>
      </p:sp>
      <p:pic>
        <p:nvPicPr>
          <p:cNvPr id="46084" name="Picture 3" descr="画像 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781550"/>
            <a:ext cx="35052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9044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テキスト ボックス 3"/>
          <p:cNvSpPr txBox="1">
            <a:spLocks noChangeArrowheads="1"/>
          </p:cNvSpPr>
          <p:nvPr/>
        </p:nvSpPr>
        <p:spPr bwMode="auto">
          <a:xfrm>
            <a:off x="539750" y="646113"/>
            <a:ext cx="4224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◆かがやき手帳の特徴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827088" y="1662113"/>
            <a:ext cx="5416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・倉敷市、倉敷市教育委員会が推奨する</a:t>
            </a:r>
            <a:endParaRPr lang="en-US" altLang="ja-JP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　情報伝達ツールです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827088" y="2713038"/>
            <a:ext cx="6583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・情報の管理、情報提供の判断は保護者がします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827088" y="3370263"/>
            <a:ext cx="7804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・中学・高校進学、障がい年金の申請など、蓄積した情報が</a:t>
            </a:r>
            <a:endParaRPr lang="en-US" altLang="ja-JP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　将来に役立てられます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827088" y="4441825"/>
            <a:ext cx="419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・倉敷市民に無料配布できます</a:t>
            </a:r>
            <a:endParaRPr lang="en-US" altLang="ja-JP" sz="2400"/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827088" y="5211763"/>
            <a:ext cx="76009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情報伝達のツールとして、</a:t>
            </a:r>
            <a:r>
              <a:rPr lang="ja-JP" altLang="en-US" sz="2800" b="1">
                <a:solidFill>
                  <a:srgbClr val="FF0000"/>
                </a:solidFill>
              </a:rPr>
              <a:t>かがやき手帳</a:t>
            </a:r>
            <a:r>
              <a:rPr lang="ja-JP" altLang="en-US" sz="2800"/>
              <a:t>を倉敷の</a:t>
            </a:r>
            <a:endParaRPr lang="en-US" altLang="ja-JP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共通言語にしていきましょう！</a:t>
            </a:r>
          </a:p>
        </p:txBody>
      </p:sp>
      <p:grpSp>
        <p:nvGrpSpPr>
          <p:cNvPr id="36872" name="Group 30"/>
          <p:cNvGrpSpPr>
            <a:grpSpLocks/>
          </p:cNvGrpSpPr>
          <p:nvPr/>
        </p:nvGrpSpPr>
        <p:grpSpPr bwMode="auto">
          <a:xfrm>
            <a:off x="6642100" y="803275"/>
            <a:ext cx="1890713" cy="1833563"/>
            <a:chOff x="4014" y="2840"/>
            <a:chExt cx="1399" cy="1357"/>
          </a:xfrm>
        </p:grpSpPr>
        <p:sp>
          <p:nvSpPr>
            <p:cNvPr id="36873" name="Rectangle 31"/>
            <p:cNvSpPr>
              <a:spLocks noChangeArrowheads="1"/>
            </p:cNvSpPr>
            <p:nvPr/>
          </p:nvSpPr>
          <p:spPr bwMode="auto">
            <a:xfrm rot="1506038">
              <a:off x="4231" y="2840"/>
              <a:ext cx="1020" cy="12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/>
            </a:p>
          </p:txBody>
        </p:sp>
        <p:sp>
          <p:nvSpPr>
            <p:cNvPr id="36874" name="Text Box 32"/>
            <p:cNvSpPr txBox="1">
              <a:spLocks noChangeArrowheads="1"/>
            </p:cNvSpPr>
            <p:nvPr/>
          </p:nvSpPr>
          <p:spPr bwMode="auto">
            <a:xfrm rot="1471969">
              <a:off x="4392" y="3132"/>
              <a:ext cx="1021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b="1" dirty="0">
                  <a:solidFill>
                    <a:schemeClr val="bg2">
                      <a:lumMod val="25000"/>
                    </a:schemeClr>
                  </a:solidFill>
                </a:rPr>
                <a:t>かがやき手帳</a:t>
              </a:r>
            </a:p>
          </p:txBody>
        </p:sp>
        <p:sp>
          <p:nvSpPr>
            <p:cNvPr id="36875" name="Text Box 33"/>
            <p:cNvSpPr txBox="1">
              <a:spLocks noChangeArrowheads="1"/>
            </p:cNvSpPr>
            <p:nvPr/>
          </p:nvSpPr>
          <p:spPr bwMode="auto">
            <a:xfrm rot="1492842">
              <a:off x="4127" y="3759"/>
              <a:ext cx="900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700" dirty="0">
                  <a:solidFill>
                    <a:schemeClr val="bg2">
                      <a:lumMod val="25000"/>
                    </a:schemeClr>
                  </a:solidFill>
                </a:rPr>
                <a:t>倉敷市・倉敷市教育委員会</a:t>
              </a:r>
            </a:p>
          </p:txBody>
        </p:sp>
        <p:pic>
          <p:nvPicPr>
            <p:cNvPr id="36876" name="Picture 34" descr="illust2144_thum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8765">
              <a:off x="4407" y="3370"/>
              <a:ext cx="653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4014" y="3786"/>
              <a:ext cx="921" cy="411"/>
            </a:xfrm>
            <a:custGeom>
              <a:avLst/>
              <a:gdLst>
                <a:gd name="T0" fmla="*/ 0 w 1270"/>
                <a:gd name="T1" fmla="*/ 0 h 590"/>
                <a:gd name="T2" fmla="*/ 0 w 1270"/>
                <a:gd name="T3" fmla="*/ 182 h 590"/>
                <a:gd name="T4" fmla="*/ 1270 w 1270"/>
                <a:gd name="T5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0" h="590">
                  <a:moveTo>
                    <a:pt x="0" y="0"/>
                  </a:moveTo>
                  <a:lnTo>
                    <a:pt x="0" y="182"/>
                  </a:lnTo>
                  <a:lnTo>
                    <a:pt x="1270" y="590"/>
                  </a:ln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5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テキスト ボックス 3"/>
          <p:cNvSpPr txBox="1">
            <a:spLocks noChangeArrowheads="1"/>
          </p:cNvSpPr>
          <p:nvPr/>
        </p:nvSpPr>
        <p:spPr bwMode="auto">
          <a:xfrm>
            <a:off x="539750" y="332656"/>
            <a:ext cx="4224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◆かがやき手帳の役割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1116305" y="1556792"/>
            <a:ext cx="3647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・お子さんの状況・特性</a:t>
            </a:r>
          </a:p>
        </p:txBody>
      </p:sp>
      <p:grpSp>
        <p:nvGrpSpPr>
          <p:cNvPr id="36872" name="Group 30"/>
          <p:cNvGrpSpPr>
            <a:grpSpLocks/>
          </p:cNvGrpSpPr>
          <p:nvPr/>
        </p:nvGrpSpPr>
        <p:grpSpPr bwMode="auto">
          <a:xfrm>
            <a:off x="6495889" y="1375007"/>
            <a:ext cx="1890713" cy="1833563"/>
            <a:chOff x="4014" y="2840"/>
            <a:chExt cx="1399" cy="1357"/>
          </a:xfrm>
        </p:grpSpPr>
        <p:sp>
          <p:nvSpPr>
            <p:cNvPr id="36873" name="Rectangle 31"/>
            <p:cNvSpPr>
              <a:spLocks noChangeArrowheads="1"/>
            </p:cNvSpPr>
            <p:nvPr/>
          </p:nvSpPr>
          <p:spPr bwMode="auto">
            <a:xfrm rot="1506038">
              <a:off x="4231" y="2840"/>
              <a:ext cx="1020" cy="12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/>
            </a:p>
          </p:txBody>
        </p:sp>
        <p:sp>
          <p:nvSpPr>
            <p:cNvPr id="36874" name="Text Box 32"/>
            <p:cNvSpPr txBox="1">
              <a:spLocks noChangeArrowheads="1"/>
            </p:cNvSpPr>
            <p:nvPr/>
          </p:nvSpPr>
          <p:spPr bwMode="auto">
            <a:xfrm rot="1471969">
              <a:off x="4392" y="3132"/>
              <a:ext cx="1021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b="1">
                  <a:solidFill>
                    <a:schemeClr val="bg2">
                      <a:lumMod val="25000"/>
                    </a:schemeClr>
                  </a:solidFill>
                </a:rPr>
                <a:t>かがやき手帳</a:t>
              </a:r>
            </a:p>
          </p:txBody>
        </p:sp>
        <p:sp>
          <p:nvSpPr>
            <p:cNvPr id="36875" name="Text Box 33"/>
            <p:cNvSpPr txBox="1">
              <a:spLocks noChangeArrowheads="1"/>
            </p:cNvSpPr>
            <p:nvPr/>
          </p:nvSpPr>
          <p:spPr bwMode="auto">
            <a:xfrm rot="1492842">
              <a:off x="4127" y="3759"/>
              <a:ext cx="900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700" dirty="0">
                  <a:solidFill>
                    <a:schemeClr val="bg2">
                      <a:lumMod val="25000"/>
                    </a:schemeClr>
                  </a:solidFill>
                </a:rPr>
                <a:t>倉敷市・倉敷市教育委員会</a:t>
              </a:r>
            </a:p>
          </p:txBody>
        </p:sp>
        <p:pic>
          <p:nvPicPr>
            <p:cNvPr id="36876" name="Picture 34" descr="illust2144_thum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8765">
              <a:off x="4407" y="3370"/>
              <a:ext cx="653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4014" y="3786"/>
              <a:ext cx="921" cy="411"/>
            </a:xfrm>
            <a:custGeom>
              <a:avLst/>
              <a:gdLst>
                <a:gd name="T0" fmla="*/ 0 w 1270"/>
                <a:gd name="T1" fmla="*/ 0 h 590"/>
                <a:gd name="T2" fmla="*/ 0 w 1270"/>
                <a:gd name="T3" fmla="*/ 182 h 590"/>
                <a:gd name="T4" fmla="*/ 1270 w 1270"/>
                <a:gd name="T5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0" h="590">
                  <a:moveTo>
                    <a:pt x="0" y="0"/>
                  </a:moveTo>
                  <a:lnTo>
                    <a:pt x="0" y="182"/>
                  </a:lnTo>
                  <a:lnTo>
                    <a:pt x="1270" y="590"/>
                  </a:ln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1116305" y="1966899"/>
            <a:ext cx="5943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400" dirty="0"/>
              <a:t>・お子さんへの関わり方・支援の方法</a:t>
            </a: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1116304" y="4911551"/>
            <a:ext cx="4374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・保護者のお子さんへの想い</a:t>
            </a:r>
          </a:p>
        </p:txBody>
      </p:sp>
      <p:sp>
        <p:nvSpPr>
          <p:cNvPr id="19" name="テキスト ボックス 15"/>
          <p:cNvSpPr txBox="1">
            <a:spLocks noChangeArrowheads="1"/>
          </p:cNvSpPr>
          <p:nvPr/>
        </p:nvSpPr>
        <p:spPr bwMode="auto">
          <a:xfrm>
            <a:off x="1259632" y="5373216"/>
            <a:ext cx="76328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お父さん、お母さんが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　「どんな想いで、お子さんを育ててきたのか」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　　　　　　　　　　　　　　　　　　　</a:t>
            </a:r>
            <a:r>
              <a:rPr lang="ja-JP" altLang="en-US" sz="2800" dirty="0"/>
              <a:t>を支援者に伝える。</a:t>
            </a:r>
          </a:p>
        </p:txBody>
      </p:sp>
      <p:sp>
        <p:nvSpPr>
          <p:cNvPr id="20" name="テキスト ボックス 3"/>
          <p:cNvSpPr txBox="1">
            <a:spLocks noChangeArrowheads="1"/>
          </p:cNvSpPr>
          <p:nvPr/>
        </p:nvSpPr>
        <p:spPr bwMode="auto">
          <a:xfrm>
            <a:off x="827088" y="1052736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</a:rPr>
              <a:t>情報共有</a:t>
            </a:r>
          </a:p>
        </p:txBody>
      </p:sp>
      <p:sp>
        <p:nvSpPr>
          <p:cNvPr id="21" name="テキスト ボックス 3"/>
          <p:cNvSpPr txBox="1">
            <a:spLocks noChangeArrowheads="1"/>
          </p:cNvSpPr>
          <p:nvPr/>
        </p:nvSpPr>
        <p:spPr bwMode="auto">
          <a:xfrm>
            <a:off x="827087" y="4294837"/>
            <a:ext cx="3179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</a:rPr>
              <a:t>テンション</a:t>
            </a:r>
            <a:r>
              <a:rPr lang="ja-JP" altLang="en-US" sz="3600" b="1" dirty="0">
                <a:solidFill>
                  <a:srgbClr val="FF0000"/>
                </a:solidFill>
              </a:rPr>
              <a:t>↗</a:t>
            </a:r>
            <a:r>
              <a:rPr lang="ja-JP" altLang="en-US" sz="2800" dirty="0">
                <a:solidFill>
                  <a:schemeClr val="tx2"/>
                </a:solidFill>
              </a:rPr>
              <a:t>の共有</a:t>
            </a:r>
          </a:p>
        </p:txBody>
      </p:sp>
      <p:sp>
        <p:nvSpPr>
          <p:cNvPr id="22" name="テキスト ボックス 3"/>
          <p:cNvSpPr txBox="1">
            <a:spLocks noChangeArrowheads="1"/>
          </p:cNvSpPr>
          <p:nvPr/>
        </p:nvSpPr>
        <p:spPr bwMode="auto">
          <a:xfrm>
            <a:off x="792273" y="2492896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</a:rPr>
              <a:t>情報活用</a:t>
            </a:r>
          </a:p>
        </p:txBody>
      </p:sp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1116304" y="3039343"/>
            <a:ext cx="5030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・お子さんの特性に関する分析等</a:t>
            </a:r>
          </a:p>
        </p:txBody>
      </p: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1116304" y="3471391"/>
            <a:ext cx="5030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・障がい年金申請時の資料</a:t>
            </a:r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1116304" y="3903439"/>
            <a:ext cx="7344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・定期的に振り返ることでお子さんの成長を確認</a:t>
            </a:r>
          </a:p>
        </p:txBody>
      </p:sp>
    </p:spTree>
    <p:extLst>
      <p:ext uri="{BB962C8B-B14F-4D97-AF65-F5344CB8AC3E}">
        <p14:creationId xmlns:p14="http://schemas.microsoft.com/office/powerpoint/2010/main" val="18210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7" y="1196752"/>
            <a:ext cx="5070925" cy="47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539750" y="646113"/>
            <a:ext cx="3384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●共通シート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292080" y="1700808"/>
            <a:ext cx="3600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+mj-ea"/>
                <a:ea typeface="+mj-ea"/>
              </a:rPr>
              <a:t>初めての医療機関や、初めての療育機関</a:t>
            </a:r>
            <a:r>
              <a:rPr lang="en-US" altLang="ja-JP" sz="2000" dirty="0">
                <a:latin typeface="+mj-ea"/>
                <a:ea typeface="+mj-ea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+mj-ea"/>
                <a:ea typeface="+mj-ea"/>
              </a:rPr>
              <a:t>お子さんのプロフィールってよく聞かれることがありますよね？</a:t>
            </a:r>
            <a:endParaRPr lang="en-US" altLang="ja-JP" sz="2000" dirty="0"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+mj-ea"/>
                <a:ea typeface="+mj-ea"/>
              </a:rPr>
              <a:t>そんな時、</a:t>
            </a:r>
            <a:endParaRPr lang="en-US" altLang="ja-JP" sz="2000" dirty="0"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+mj-ea"/>
                <a:ea typeface="+mj-ea"/>
              </a:rPr>
              <a:t>「ここに書いてあります」って渡せると便利ですよね～</a:t>
            </a:r>
            <a:endParaRPr lang="en-US" altLang="ja-JP" sz="2000" dirty="0"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+mj-ea"/>
                <a:ea typeface="+mj-ea"/>
              </a:rPr>
              <a:t>使い方は色々です・・・</a:t>
            </a:r>
          </a:p>
        </p:txBody>
      </p:sp>
    </p:spTree>
    <p:extLst>
      <p:ext uri="{BB962C8B-B14F-4D97-AF65-F5344CB8AC3E}">
        <p14:creationId xmlns:p14="http://schemas.microsoft.com/office/powerpoint/2010/main" val="186678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539750" y="646113"/>
            <a:ext cx="3384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●名前・写真＆住所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292080" y="1700808"/>
            <a:ext cx="3600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お子さんの成長に合わせて、写真を貼っておきましょう！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振り返って、見た時、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「こんなときがあったな～」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お子さんの成長を感じることができますよ！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365647" cy="450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51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539750" y="646113"/>
            <a:ext cx="7344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●相談、医療、サポート機関等の記録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364088" y="2132856"/>
            <a:ext cx="30243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お子さんの関わっている、関係機関の連絡先を一括管理！</a:t>
            </a:r>
            <a:endParaRPr lang="ja-JP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6" y="1412776"/>
            <a:ext cx="4776841" cy="424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58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539750" y="646113"/>
            <a:ext cx="7344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●相談の記録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364088" y="2132856"/>
            <a:ext cx="302433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いつ、誰に、どんな相談をしたのか？？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記録を残しておきましょう！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946361" cy="433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99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539750" y="646113"/>
            <a:ext cx="7344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●医療の記録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364088" y="2132856"/>
            <a:ext cx="30243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医療機関の受診の記録。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残しておくことで、年金申請時に役に立ちますよ！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9333"/>
            <a:ext cx="4970711" cy="482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1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879</Words>
  <Application>Microsoft Office PowerPoint</Application>
  <PresentationFormat>画面に合わせる (4:3)</PresentationFormat>
  <Paragraphs>141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5" baseType="lpstr">
      <vt:lpstr>HGS創英角ﾎﾟｯﾌﾟ体</vt:lpstr>
      <vt:lpstr>HG丸ｺﾞｼｯｸM-PRO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情報管理課</dc:creator>
  <cp:lastModifiedBy>三峰　さおり</cp:lastModifiedBy>
  <cp:revision>39</cp:revision>
  <cp:lastPrinted>2018-06-12T02:16:53Z</cp:lastPrinted>
  <dcterms:created xsi:type="dcterms:W3CDTF">2017-01-28T00:08:54Z</dcterms:created>
  <dcterms:modified xsi:type="dcterms:W3CDTF">2023-12-08T02:58:27Z</dcterms:modified>
</cp:coreProperties>
</file>