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15"/>
  </p:notesMasterIdLst>
  <p:sldIdLst>
    <p:sldId id="1492" r:id="rId3"/>
    <p:sldId id="256" r:id="rId4"/>
    <p:sldId id="1493" r:id="rId5"/>
    <p:sldId id="1118" r:id="rId6"/>
    <p:sldId id="1112" r:id="rId7"/>
    <p:sldId id="1119" r:id="rId8"/>
    <p:sldId id="1121" r:id="rId9"/>
    <p:sldId id="1498" r:id="rId10"/>
    <p:sldId id="1494" r:id="rId11"/>
    <p:sldId id="1495" r:id="rId12"/>
    <p:sldId id="1496" r:id="rId13"/>
    <p:sldId id="1497" r:id="rId1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0066FF"/>
    <a:srgbClr val="0099FF"/>
    <a:srgbClr val="9933FF"/>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3676" autoAdjust="0"/>
  </p:normalViewPr>
  <p:slideViewPr>
    <p:cSldViewPr snapToGrid="0">
      <p:cViewPr varScale="1">
        <p:scale>
          <a:sx n="63" d="100"/>
          <a:sy n="63"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g-kura-fs01\&#20489;&#25975;&#24066;\4020020000_&#19968;&#33324;&#24259;&#26820;&#29289;&#23550;&#31574;&#35506;\&#35506;&#20849;&#36890;\&#20196;&#21644;&#65299;&#24180;&#24230;\&#65296;&#65304;&#12514;&#12487;&#12523;&#20107;&#26989;\&#12522;&#12481;&#12454;&#12512;&#12452;&#12458;&#12531;&#38651;&#27744;\&#65296;&#65304;&#12450;&#12531;&#12465;&#12540;&#12488;\Questant\&#12414;&#12392;&#12417;\&#12304;&#12414;&#12392;&#12417;&#29992;&#12305;&#12522;&#12481;&#12454;&#12512;&#12452;&#12458;&#12531;&#20805;&#38651;&#27744;&#12395;&#38306;&#12377;&#12427;&#12450;&#12531;&#12465;&#12540;&#1248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g-kura-fs01\&#20489;&#25975;&#24066;\4020020000_&#19968;&#33324;&#24259;&#26820;&#29289;&#23550;&#31574;&#35506;\&#35506;&#20849;&#36890;\&#20196;&#21644;&#65299;&#24180;&#24230;\&#65296;&#65304;&#12514;&#12487;&#12523;&#20107;&#26989;\&#12522;&#12481;&#12454;&#12512;&#12452;&#12458;&#12531;&#38651;&#27744;\&#65296;&#65304;&#12450;&#12531;&#12465;&#12540;&#12488;\Questant\&#12414;&#12392;&#12417;\&#12304;&#12414;&#12392;&#12417;&#29992;&#12305;&#12522;&#12481;&#12454;&#12512;&#12452;&#12458;&#12531;&#20805;&#38651;&#27744;&#12395;&#38306;&#12377;&#12427;&#12450;&#12531;&#12465;&#12540;&#1248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lg-kura-fs01\&#20489;&#25975;&#24066;\4020020000_&#19968;&#33324;&#24259;&#26820;&#29289;&#23550;&#31574;&#35506;\&#35506;&#20849;&#36890;\&#20196;&#21644;&#65299;&#24180;&#24230;\&#65296;&#65304;&#12514;&#12487;&#12523;&#20107;&#26989;\&#12522;&#12481;&#12454;&#12512;&#12452;&#12458;&#12531;&#38651;&#27744;\&#65296;&#65304;&#12450;&#12531;&#12465;&#12540;&#12488;\Questant\&#12414;&#12392;&#12417;\&#12304;&#12414;&#12392;&#12417;&#29992;&#12305;&#12522;&#12481;&#12454;&#12512;&#12452;&#12458;&#12531;&#20805;&#38651;&#27744;&#12395;&#38306;&#12377;&#12427;&#12450;&#12531;&#12465;&#12540;&#1248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spPr>
            <a:solidFill>
              <a:schemeClr val="accent1"/>
            </a:solidFill>
            <a:ln w="19050">
              <a:solidFill>
                <a:schemeClr val="accent1"/>
              </a:solidFill>
            </a:ln>
            <a:effectLst/>
          </c:spPr>
          <c:invertIfNegative val="0"/>
          <c:cat>
            <c:strRef>
              <c:f>'集計（出前講座）'!$B$17:$B$19</c:f>
              <c:strCache>
                <c:ptCount val="3"/>
                <c:pt idx="0">
                  <c:v>話をした</c:v>
                </c:pt>
                <c:pt idx="1">
                  <c:v>話をしていない</c:v>
                </c:pt>
                <c:pt idx="2">
                  <c:v>話をしたがどうか覚えていない</c:v>
                </c:pt>
              </c:strCache>
            </c:strRef>
          </c:cat>
          <c:val>
            <c:numRef>
              <c:f>'集計（出前講座）'!$D$17:$D$19</c:f>
              <c:numCache>
                <c:formatCode>0.0%</c:formatCode>
                <c:ptCount val="3"/>
                <c:pt idx="0">
                  <c:v>0.54054054054054057</c:v>
                </c:pt>
                <c:pt idx="1">
                  <c:v>0.29729729729729731</c:v>
                </c:pt>
                <c:pt idx="2">
                  <c:v>0.16216216216216217</c:v>
                </c:pt>
              </c:numCache>
            </c:numRef>
          </c:val>
          <c:extLst>
            <c:ext xmlns:c16="http://schemas.microsoft.com/office/drawing/2014/chart" uri="{C3380CC4-5D6E-409C-BE32-E72D297353CC}">
              <c16:uniqueId val="{00000000-771C-4226-B2F4-27A34F84D413}"/>
            </c:ext>
          </c:extLst>
        </c:ser>
        <c:dLbls>
          <c:showLegendKey val="0"/>
          <c:showVal val="0"/>
          <c:showCatName val="0"/>
          <c:showSerName val="0"/>
          <c:showPercent val="0"/>
          <c:showBubbleSize val="0"/>
        </c:dLbls>
        <c:gapWidth val="150"/>
        <c:axId val="366806224"/>
        <c:axId val="366796816"/>
        <c:extLst>
          <c:ext xmlns:c15="http://schemas.microsoft.com/office/drawing/2012/chart" uri="{02D57815-91ED-43cb-92C2-25804820EDAC}">
            <c15:filteredBarSeries>
              <c15:ser>
                <c:idx val="0"/>
                <c:order val="0"/>
                <c:spPr>
                  <a:solidFill>
                    <a:schemeClr val="accent1"/>
                  </a:solidFill>
                  <a:ln w="19050">
                    <a:solidFill>
                      <a:schemeClr val="lt1"/>
                    </a:solidFill>
                  </a:ln>
                  <a:effectLst/>
                </c:spPr>
                <c:invertIfNegative val="0"/>
                <c:cat>
                  <c:strRef>
                    <c:extLst>
                      <c:ext uri="{02D57815-91ED-43cb-92C2-25804820EDAC}">
                        <c15:formulaRef>
                          <c15:sqref>'集計（出前講座）'!$B$17:$B$19</c15:sqref>
                        </c15:formulaRef>
                      </c:ext>
                    </c:extLst>
                    <c:strCache>
                      <c:ptCount val="3"/>
                      <c:pt idx="0">
                        <c:v>話をした</c:v>
                      </c:pt>
                      <c:pt idx="1">
                        <c:v>話をしていない</c:v>
                      </c:pt>
                      <c:pt idx="2">
                        <c:v>話をしたがどうか覚えていない</c:v>
                      </c:pt>
                    </c:strCache>
                  </c:strRef>
                </c:cat>
                <c:val>
                  <c:numRef>
                    <c:extLst>
                      <c:ext uri="{02D57815-91ED-43cb-92C2-25804820EDAC}">
                        <c15:formulaRef>
                          <c15:sqref>'集計（出前講座）'!$C$17:$C$19</c15:sqref>
                        </c15:formulaRef>
                      </c:ext>
                    </c:extLst>
                    <c:numCache>
                      <c:formatCode>General</c:formatCode>
                      <c:ptCount val="3"/>
                      <c:pt idx="0">
                        <c:v>20</c:v>
                      </c:pt>
                      <c:pt idx="1">
                        <c:v>11</c:v>
                      </c:pt>
                      <c:pt idx="2">
                        <c:v>6</c:v>
                      </c:pt>
                    </c:numCache>
                  </c:numRef>
                </c:val>
                <c:extLst>
                  <c:ext xmlns:c16="http://schemas.microsoft.com/office/drawing/2014/chart" uri="{C3380CC4-5D6E-409C-BE32-E72D297353CC}">
                    <c16:uniqueId val="{00000001-771C-4226-B2F4-27A34F84D413}"/>
                  </c:ext>
                </c:extLst>
              </c15:ser>
            </c15:filteredBarSeries>
          </c:ext>
        </c:extLst>
      </c:barChart>
      <c:valAx>
        <c:axId val="36679681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6806224"/>
        <c:crosses val="autoZero"/>
        <c:crossBetween val="between"/>
        <c:majorUnit val="0.1"/>
      </c:valAx>
      <c:catAx>
        <c:axId val="366806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6796816"/>
        <c:crosses val="autoZero"/>
        <c:auto val="1"/>
        <c:lblAlgn val="ctr"/>
        <c:lblOffset val="100"/>
        <c:noMultiLvlLbl val="0"/>
      </c:catAx>
      <c:spPr>
        <a:noFill/>
        <a:ln>
          <a:noFill/>
        </a:ln>
        <a:effectLst/>
      </c:spPr>
    </c:plotArea>
    <c:plotVisOnly val="1"/>
    <c:dispBlanksAs val="gap"/>
    <c:showDLblsOverMax val="0"/>
  </c:chart>
  <c:spPr>
    <a:noFill/>
    <a:ln w="15875">
      <a:solidFill>
        <a:schemeClr val="accent3">
          <a:lumMod val="50000"/>
        </a:schemeClr>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spPr>
            <a:solidFill>
              <a:srgbClr val="6699FF"/>
            </a:solidFill>
            <a:ln w="19050">
              <a:solidFill>
                <a:srgbClr val="6699FF"/>
              </a:solidFill>
            </a:ln>
            <a:effectLst/>
          </c:spPr>
          <c:invertIfNegative val="0"/>
          <c:cat>
            <c:strRef>
              <c:f>'集計（出前講座）'!$B$30:$B$37</c:f>
              <c:strCache>
                <c:ptCount val="4"/>
                <c:pt idx="0">
                  <c:v>リチウムイオン充電池の発火の危険性について話した</c:v>
                </c:pt>
                <c:pt idx="1">
                  <c:v>リチウムイオン充電池を使用した製品のごみの出し方について話した</c:v>
                </c:pt>
                <c:pt idx="2">
                  <c:v>リチウムイオン充電池が使用されている製品について話した</c:v>
                </c:pt>
                <c:pt idx="3">
                  <c:v>話をしたが、内容を覚えていない</c:v>
                </c:pt>
              </c:strCache>
            </c:strRef>
          </c:cat>
          <c:val>
            <c:numRef>
              <c:f>'集計（出前講座）'!$D$30:$D$37</c:f>
              <c:numCache>
                <c:formatCode>0.0%</c:formatCode>
                <c:ptCount val="4"/>
                <c:pt idx="0">
                  <c:v>0.45945945945945948</c:v>
                </c:pt>
                <c:pt idx="1">
                  <c:v>0.24324324324324326</c:v>
                </c:pt>
                <c:pt idx="2">
                  <c:v>0.1891891891891892</c:v>
                </c:pt>
                <c:pt idx="3">
                  <c:v>0.13513513513513514</c:v>
                </c:pt>
              </c:numCache>
            </c:numRef>
          </c:val>
          <c:extLst>
            <c:ext xmlns:c16="http://schemas.microsoft.com/office/drawing/2014/chart" uri="{C3380CC4-5D6E-409C-BE32-E72D297353CC}">
              <c16:uniqueId val="{00000000-1C1E-4A1C-A52D-D7C3D5492035}"/>
            </c:ext>
          </c:extLst>
        </c:ser>
        <c:dLbls>
          <c:showLegendKey val="0"/>
          <c:showVal val="0"/>
          <c:showCatName val="0"/>
          <c:showSerName val="0"/>
          <c:showPercent val="0"/>
          <c:showBubbleSize val="0"/>
        </c:dLbls>
        <c:gapWidth val="150"/>
        <c:axId val="366801912"/>
        <c:axId val="366801520"/>
        <c:extLst>
          <c:ext xmlns:c15="http://schemas.microsoft.com/office/drawing/2012/chart" uri="{02D57815-91ED-43cb-92C2-25804820EDAC}">
            <c15:filteredBarSeries>
              <c15:ser>
                <c:idx val="0"/>
                <c:order val="0"/>
                <c:spPr>
                  <a:solidFill>
                    <a:schemeClr val="accent1"/>
                  </a:solidFill>
                  <a:ln w="19050">
                    <a:solidFill>
                      <a:schemeClr val="lt1"/>
                    </a:solidFill>
                  </a:ln>
                  <a:effectLst/>
                </c:spPr>
                <c:invertIfNegative val="0"/>
                <c:cat>
                  <c:strRef>
                    <c:extLst>
                      <c:ext uri="{02D57815-91ED-43cb-92C2-25804820EDAC}">
                        <c15:formulaRef>
                          <c15:sqref>'集計（出前講座）'!$B$30:$B$37</c15:sqref>
                        </c15:formulaRef>
                      </c:ext>
                    </c:extLst>
                    <c:strCache>
                      <c:ptCount val="4"/>
                      <c:pt idx="0">
                        <c:v>リチウムイオン充電池の発火の危険性について話した</c:v>
                      </c:pt>
                      <c:pt idx="1">
                        <c:v>リチウムイオン充電池を使用した製品のごみの出し方について話した</c:v>
                      </c:pt>
                      <c:pt idx="2">
                        <c:v>リチウムイオン充電池が使用されている製品について話した</c:v>
                      </c:pt>
                      <c:pt idx="3">
                        <c:v>話をしたが、内容を覚えていない</c:v>
                      </c:pt>
                    </c:strCache>
                  </c:strRef>
                </c:cat>
                <c:val>
                  <c:numRef>
                    <c:extLst>
                      <c:ext uri="{02D57815-91ED-43cb-92C2-25804820EDAC}">
                        <c15:formulaRef>
                          <c15:sqref>'集計（出前講座）'!$C$30:$C$37</c15:sqref>
                        </c15:formulaRef>
                      </c:ext>
                    </c:extLst>
                    <c:numCache>
                      <c:formatCode>General</c:formatCode>
                      <c:ptCount val="4"/>
                      <c:pt idx="0">
                        <c:v>17</c:v>
                      </c:pt>
                      <c:pt idx="1">
                        <c:v>9</c:v>
                      </c:pt>
                      <c:pt idx="2">
                        <c:v>7</c:v>
                      </c:pt>
                      <c:pt idx="3">
                        <c:v>5</c:v>
                      </c:pt>
                    </c:numCache>
                  </c:numRef>
                </c:val>
                <c:extLst>
                  <c:ext xmlns:c16="http://schemas.microsoft.com/office/drawing/2014/chart" uri="{C3380CC4-5D6E-409C-BE32-E72D297353CC}">
                    <c16:uniqueId val="{00000001-1C1E-4A1C-A52D-D7C3D5492035}"/>
                  </c:ext>
                </c:extLst>
              </c15:ser>
            </c15:filteredBarSeries>
          </c:ext>
        </c:extLst>
      </c:barChart>
      <c:valAx>
        <c:axId val="36680152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6801912"/>
        <c:crosses val="autoZero"/>
        <c:crossBetween val="between"/>
        <c:majorUnit val="0.1"/>
      </c:valAx>
      <c:catAx>
        <c:axId val="366801912"/>
        <c:scaling>
          <c:orientation val="maxMin"/>
        </c:scaling>
        <c:delete val="1"/>
        <c:axPos val="l"/>
        <c:numFmt formatCode="General" sourceLinked="1"/>
        <c:majorTickMark val="none"/>
        <c:minorTickMark val="none"/>
        <c:tickLblPos val="nextTo"/>
        <c:crossAx val="3668015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1"/>
          <c:order val="1"/>
          <c:spPr>
            <a:solidFill>
              <a:schemeClr val="accent1"/>
            </a:solidFill>
            <a:ln>
              <a:solidFill>
                <a:schemeClr val="accent1"/>
              </a:solidFill>
            </a:ln>
            <a:effectLst/>
          </c:spPr>
          <c:invertIfNegative val="0"/>
          <c:dPt>
            <c:idx val="0"/>
            <c:invertIfNegative val="0"/>
            <c:bubble3D val="0"/>
            <c:spPr>
              <a:solidFill>
                <a:srgbClr val="66CCFF"/>
              </a:solidFill>
              <a:ln>
                <a:solidFill>
                  <a:schemeClr val="accent5">
                    <a:lumMod val="75000"/>
                  </a:schemeClr>
                </a:solidFill>
              </a:ln>
              <a:effectLst/>
            </c:spPr>
            <c:extLst>
              <c:ext xmlns:c16="http://schemas.microsoft.com/office/drawing/2014/chart" uri="{C3380CC4-5D6E-409C-BE32-E72D297353CC}">
                <c16:uniqueId val="{00000000-BF70-4B74-AA4A-30C20D4B3B5D}"/>
              </c:ext>
            </c:extLst>
          </c:dPt>
          <c:dPt>
            <c:idx val="1"/>
            <c:invertIfNegative val="0"/>
            <c:bubble3D val="0"/>
            <c:spPr>
              <a:solidFill>
                <a:srgbClr val="FF7C80"/>
              </a:solidFill>
              <a:ln>
                <a:solidFill>
                  <a:srgbClr val="FF0000"/>
                </a:solidFill>
              </a:ln>
              <a:effectLst/>
            </c:spPr>
            <c:extLst>
              <c:ext xmlns:c16="http://schemas.microsoft.com/office/drawing/2014/chart" uri="{C3380CC4-5D6E-409C-BE32-E72D297353CC}">
                <c16:uniqueId val="{00000001-BF70-4B74-AA4A-30C20D4B3B5D}"/>
              </c:ext>
            </c:extLst>
          </c:dPt>
          <c:dPt>
            <c:idx val="2"/>
            <c:invertIfNegative val="0"/>
            <c:bubble3D val="0"/>
            <c:spPr>
              <a:solidFill>
                <a:srgbClr val="66CCFF"/>
              </a:solidFill>
              <a:ln>
                <a:solidFill>
                  <a:schemeClr val="accent5">
                    <a:lumMod val="75000"/>
                  </a:schemeClr>
                </a:solidFill>
              </a:ln>
              <a:effectLst/>
            </c:spPr>
            <c:extLst>
              <c:ext xmlns:c16="http://schemas.microsoft.com/office/drawing/2014/chart" uri="{C3380CC4-5D6E-409C-BE32-E72D297353CC}">
                <c16:uniqueId val="{00000002-BF70-4B74-AA4A-30C20D4B3B5D}"/>
              </c:ext>
            </c:extLst>
          </c:dPt>
          <c:dPt>
            <c:idx val="3"/>
            <c:invertIfNegative val="0"/>
            <c:bubble3D val="0"/>
            <c:spPr>
              <a:solidFill>
                <a:srgbClr val="FF7C80"/>
              </a:solidFill>
              <a:ln>
                <a:solidFill>
                  <a:srgbClr val="FF0000"/>
                </a:solidFill>
              </a:ln>
              <a:effectLst/>
            </c:spPr>
            <c:extLst>
              <c:ext xmlns:c16="http://schemas.microsoft.com/office/drawing/2014/chart" uri="{C3380CC4-5D6E-409C-BE32-E72D297353CC}">
                <c16:uniqueId val="{00000003-BF70-4B74-AA4A-30C20D4B3B5D}"/>
              </c:ext>
            </c:extLst>
          </c:dPt>
          <c:dPt>
            <c:idx val="4"/>
            <c:invertIfNegative val="0"/>
            <c:bubble3D val="0"/>
            <c:spPr>
              <a:solidFill>
                <a:srgbClr val="66CCFF"/>
              </a:solidFill>
              <a:ln>
                <a:solidFill>
                  <a:schemeClr val="accent5">
                    <a:lumMod val="75000"/>
                  </a:schemeClr>
                </a:solidFill>
              </a:ln>
              <a:effectLst/>
            </c:spPr>
            <c:extLst>
              <c:ext xmlns:c16="http://schemas.microsoft.com/office/drawing/2014/chart" uri="{C3380CC4-5D6E-409C-BE32-E72D297353CC}">
                <c16:uniqueId val="{00000004-BF70-4B74-AA4A-30C20D4B3B5D}"/>
              </c:ext>
            </c:extLst>
          </c:dPt>
          <c:dPt>
            <c:idx val="5"/>
            <c:invertIfNegative val="0"/>
            <c:bubble3D val="0"/>
            <c:spPr>
              <a:solidFill>
                <a:srgbClr val="FF7C80"/>
              </a:solidFill>
              <a:ln>
                <a:solidFill>
                  <a:srgbClr val="FF0000"/>
                </a:solidFill>
              </a:ln>
              <a:effectLst/>
            </c:spPr>
            <c:extLst>
              <c:ext xmlns:c16="http://schemas.microsoft.com/office/drawing/2014/chart" uri="{C3380CC4-5D6E-409C-BE32-E72D297353CC}">
                <c16:uniqueId val="{00000005-BF70-4B74-AA4A-30C20D4B3B5D}"/>
              </c:ext>
            </c:extLst>
          </c:dPt>
          <c:dPt>
            <c:idx val="6"/>
            <c:invertIfNegative val="0"/>
            <c:bubble3D val="0"/>
            <c:spPr>
              <a:solidFill>
                <a:srgbClr val="66CCFF"/>
              </a:solidFill>
              <a:ln>
                <a:solidFill>
                  <a:schemeClr val="accent5">
                    <a:lumMod val="75000"/>
                  </a:schemeClr>
                </a:solidFill>
              </a:ln>
              <a:effectLst/>
            </c:spPr>
            <c:extLst>
              <c:ext xmlns:c16="http://schemas.microsoft.com/office/drawing/2014/chart" uri="{C3380CC4-5D6E-409C-BE32-E72D297353CC}">
                <c16:uniqueId val="{00000006-BF70-4B74-AA4A-30C20D4B3B5D}"/>
              </c:ext>
            </c:extLst>
          </c:dPt>
          <c:dPt>
            <c:idx val="7"/>
            <c:invertIfNegative val="0"/>
            <c:bubble3D val="0"/>
            <c:spPr>
              <a:solidFill>
                <a:srgbClr val="FF7C80"/>
              </a:solidFill>
              <a:ln>
                <a:solidFill>
                  <a:srgbClr val="FF0000"/>
                </a:solidFill>
              </a:ln>
              <a:effectLst/>
            </c:spPr>
            <c:extLst>
              <c:ext xmlns:c16="http://schemas.microsoft.com/office/drawing/2014/chart" uri="{C3380CC4-5D6E-409C-BE32-E72D297353CC}">
                <c16:uniqueId val="{00000007-BF70-4B74-AA4A-30C20D4B3B5D}"/>
              </c:ext>
            </c:extLst>
          </c:dPt>
          <c:dPt>
            <c:idx val="8"/>
            <c:invertIfNegative val="0"/>
            <c:bubble3D val="0"/>
            <c:spPr>
              <a:solidFill>
                <a:srgbClr val="66CCFF"/>
              </a:solidFill>
              <a:ln>
                <a:solidFill>
                  <a:schemeClr val="accent5">
                    <a:lumMod val="75000"/>
                  </a:schemeClr>
                </a:solidFill>
              </a:ln>
              <a:effectLst/>
            </c:spPr>
            <c:extLst>
              <c:ext xmlns:c16="http://schemas.microsoft.com/office/drawing/2014/chart" uri="{C3380CC4-5D6E-409C-BE32-E72D297353CC}">
                <c16:uniqueId val="{00000008-BF70-4B74-AA4A-30C20D4B3B5D}"/>
              </c:ext>
            </c:extLst>
          </c:dPt>
          <c:dPt>
            <c:idx val="9"/>
            <c:invertIfNegative val="0"/>
            <c:bubble3D val="0"/>
            <c:spPr>
              <a:solidFill>
                <a:srgbClr val="FF7C80"/>
              </a:solidFill>
              <a:ln>
                <a:solidFill>
                  <a:srgbClr val="FF0000"/>
                </a:solidFill>
              </a:ln>
              <a:effectLst/>
            </c:spPr>
            <c:extLst>
              <c:ext xmlns:c16="http://schemas.microsoft.com/office/drawing/2014/chart" uri="{C3380CC4-5D6E-409C-BE32-E72D297353CC}">
                <c16:uniqueId val="{00000009-BF70-4B74-AA4A-30C20D4B3B5D}"/>
              </c:ext>
            </c:extLst>
          </c:dPt>
          <c:dPt>
            <c:idx val="10"/>
            <c:invertIfNegative val="0"/>
            <c:bubble3D val="0"/>
            <c:spPr>
              <a:solidFill>
                <a:srgbClr val="66CCFF"/>
              </a:solidFill>
              <a:ln>
                <a:solidFill>
                  <a:schemeClr val="accent5">
                    <a:lumMod val="75000"/>
                  </a:schemeClr>
                </a:solidFill>
              </a:ln>
              <a:effectLst/>
            </c:spPr>
            <c:extLst>
              <c:ext xmlns:c16="http://schemas.microsoft.com/office/drawing/2014/chart" uri="{C3380CC4-5D6E-409C-BE32-E72D297353CC}">
                <c16:uniqueId val="{0000000A-BF70-4B74-AA4A-30C20D4B3B5D}"/>
              </c:ext>
            </c:extLst>
          </c:dPt>
          <c:dPt>
            <c:idx val="11"/>
            <c:invertIfNegative val="0"/>
            <c:bubble3D val="0"/>
            <c:spPr>
              <a:solidFill>
                <a:srgbClr val="FF7C80"/>
              </a:solidFill>
              <a:ln>
                <a:solidFill>
                  <a:srgbClr val="FF0000"/>
                </a:solidFill>
              </a:ln>
              <a:effectLst/>
            </c:spPr>
            <c:extLst>
              <c:ext xmlns:c16="http://schemas.microsoft.com/office/drawing/2014/chart" uri="{C3380CC4-5D6E-409C-BE32-E72D297353CC}">
                <c16:uniqueId val="{0000000B-BF70-4B74-AA4A-30C20D4B3B5D}"/>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0-4B74-AA4A-30C20D4B3B5D}"/>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70-4B74-AA4A-30C20D4B3B5D}"/>
                </c:ext>
              </c:extLst>
            </c:dLbl>
            <c:dLbl>
              <c:idx val="2"/>
              <c:tx>
                <c:rich>
                  <a:bodyPr/>
                  <a:lstStyle/>
                  <a:p>
                    <a:fld id="{01CBE5C9-323E-4C34-BAF7-5C655B4C1E92}" type="VALUE">
                      <a:rPr lang="en-US" altLang="ja-JP"/>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F70-4B74-AA4A-30C20D4B3B5D}"/>
                </c:ext>
              </c:extLst>
            </c:dLbl>
            <c:dLbl>
              <c:idx val="3"/>
              <c:tx>
                <c:rich>
                  <a:bodyPr/>
                  <a:lstStyle/>
                  <a:p>
                    <a:fld id="{A5CFC5BF-920E-4E4D-BFD0-98AD07DFDB57}"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F70-4B74-AA4A-30C20D4B3B5D}"/>
                </c:ext>
              </c:extLst>
            </c:dLbl>
            <c:dLbl>
              <c:idx val="4"/>
              <c:tx>
                <c:rich>
                  <a:bodyPr/>
                  <a:lstStyle/>
                  <a:p>
                    <a:fld id="{6DC243DB-6A50-456D-B31A-EBB22AF5CCCD}"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F70-4B74-AA4A-30C20D4B3B5D}"/>
                </c:ext>
              </c:extLst>
            </c:dLbl>
            <c:dLbl>
              <c:idx val="5"/>
              <c:tx>
                <c:rich>
                  <a:bodyPr/>
                  <a:lstStyle/>
                  <a:p>
                    <a:fld id="{F6DD2C3A-477F-41B3-BD75-D41B5F15F4F9}"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F70-4B74-AA4A-30C20D4B3B5D}"/>
                </c:ext>
              </c:extLst>
            </c:dLbl>
            <c:dLbl>
              <c:idx val="6"/>
              <c:tx>
                <c:rich>
                  <a:bodyPr/>
                  <a:lstStyle/>
                  <a:p>
                    <a:fld id="{E28B330E-9D77-47DB-A9D4-18CAA054361A}"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F70-4B74-AA4A-30C20D4B3B5D}"/>
                </c:ext>
              </c:extLst>
            </c:dLbl>
            <c:dLbl>
              <c:idx val="7"/>
              <c:tx>
                <c:rich>
                  <a:bodyPr/>
                  <a:lstStyle/>
                  <a:p>
                    <a:fld id="{1E5C3AEF-434C-4E98-9B38-3767368BD457}"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F70-4B74-AA4A-30C20D4B3B5D}"/>
                </c:ext>
              </c:extLst>
            </c:dLbl>
            <c:dLbl>
              <c:idx val="8"/>
              <c:tx>
                <c:rich>
                  <a:bodyPr/>
                  <a:lstStyle/>
                  <a:p>
                    <a:fld id="{00D7E4A0-1C15-467B-8CA4-8E5B582B6B5B}"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F70-4B74-AA4A-30C20D4B3B5D}"/>
                </c:ext>
              </c:extLst>
            </c:dLbl>
            <c:dLbl>
              <c:idx val="9"/>
              <c:tx>
                <c:rich>
                  <a:bodyPr/>
                  <a:lstStyle/>
                  <a:p>
                    <a:fld id="{1A3B8ECA-9F6E-469E-9839-8BD17481108A}"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F70-4B74-AA4A-30C20D4B3B5D}"/>
                </c:ext>
              </c:extLst>
            </c:dLbl>
            <c:dLbl>
              <c:idx val="10"/>
              <c:tx>
                <c:rich>
                  <a:bodyPr/>
                  <a:lstStyle/>
                  <a:p>
                    <a:fld id="{6E577774-B7B0-4BD9-AEB4-7FA63CAC1C7C}"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F70-4B74-AA4A-30C20D4B3B5D}"/>
                </c:ext>
              </c:extLst>
            </c:dLbl>
            <c:dLbl>
              <c:idx val="11"/>
              <c:tx>
                <c:rich>
                  <a:bodyPr/>
                  <a:lstStyle/>
                  <a:p>
                    <a:fld id="{0D071140-5A6A-4E0D-B843-9FB8D9C8D009}" type="VALUE">
                      <a:rPr lang="ja-JP" altLang="en-US"/>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F70-4B74-AA4A-30C20D4B3B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dk1">
                          <a:lumMod val="35000"/>
                          <a:lumOff val="65000"/>
                        </a:schemeClr>
                      </a:solidFill>
                      <a:round/>
                    </a:ln>
                    <a:effectLst/>
                  </c:spPr>
                </c15:leaderLines>
              </c:ext>
            </c:extLst>
          </c:dLbls>
          <c:cat>
            <c:strRef>
              <c:f>'市民モと集計（ちらし前後比較正答）'!$B$93:$B$104</c:f>
              <c:strCache>
                <c:ptCount val="12"/>
                <c:pt idx="0">
                  <c:v>リチウムイオン電池（単体）【前】</c:v>
                </c:pt>
                <c:pt idx="1">
                  <c:v>リチウムイオン電池（単体）【後】</c:v>
                </c:pt>
                <c:pt idx="2">
                  <c:v>スマートフォン【前】</c:v>
                </c:pt>
                <c:pt idx="3">
                  <c:v>スマートフォン【後】</c:v>
                </c:pt>
                <c:pt idx="4">
                  <c:v>ハンディファン【前】</c:v>
                </c:pt>
                <c:pt idx="5">
                  <c:v>ハンディファン【後】</c:v>
                </c:pt>
                <c:pt idx="6">
                  <c:v>モバイルバッテリー【前】</c:v>
                </c:pt>
                <c:pt idx="7">
                  <c:v>モバイルバッテリー【後】</c:v>
                </c:pt>
                <c:pt idx="8">
                  <c:v>加熱式タバコ【前】</c:v>
                </c:pt>
                <c:pt idx="9">
                  <c:v>加熱式タバコ【後】</c:v>
                </c:pt>
                <c:pt idx="10">
                  <c:v>電動歯ブラシ【前】</c:v>
                </c:pt>
                <c:pt idx="11">
                  <c:v>電動歯ブラシ【後】</c:v>
                </c:pt>
              </c:strCache>
            </c:strRef>
          </c:cat>
          <c:val>
            <c:numRef>
              <c:f>'市民モと集計（ちらし前後比較正答）'!$D$93:$D$104</c:f>
              <c:numCache>
                <c:formatCode>0.0%</c:formatCode>
                <c:ptCount val="12"/>
                <c:pt idx="0">
                  <c:v>0.55490654205607481</c:v>
                </c:pt>
                <c:pt idx="1">
                  <c:v>0.72079439252336452</c:v>
                </c:pt>
                <c:pt idx="2">
                  <c:v>0.75233644859813087</c:v>
                </c:pt>
                <c:pt idx="3">
                  <c:v>0.78738317757009346</c:v>
                </c:pt>
                <c:pt idx="4">
                  <c:v>0.44042056074766356</c:v>
                </c:pt>
                <c:pt idx="5">
                  <c:v>0.71612149532710279</c:v>
                </c:pt>
                <c:pt idx="6">
                  <c:v>0.51401869158878499</c:v>
                </c:pt>
                <c:pt idx="7">
                  <c:v>0.75817757009345799</c:v>
                </c:pt>
                <c:pt idx="8">
                  <c:v>0.38668224299065418</c:v>
                </c:pt>
                <c:pt idx="9">
                  <c:v>0.91939252336448596</c:v>
                </c:pt>
                <c:pt idx="10">
                  <c:v>0.38901869158878505</c:v>
                </c:pt>
                <c:pt idx="11">
                  <c:v>0.69158878504672894</c:v>
                </c:pt>
              </c:numCache>
            </c:numRef>
          </c:val>
          <c:extLst>
            <c:ext xmlns:c15="http://schemas.microsoft.com/office/drawing/2012/chart" uri="{02D57815-91ED-43cb-92C2-25804820EDAC}">
              <c15:datalabelsRange>
                <c15:f>'市民モと集計（ちらし前後比較正答）'!$D$105</c15:f>
                <c15:dlblRangeCache>
                  <c:ptCount val="1"/>
                </c15:dlblRangeCache>
              </c15:datalabelsRange>
            </c:ext>
            <c:ext xmlns:c16="http://schemas.microsoft.com/office/drawing/2014/chart" uri="{C3380CC4-5D6E-409C-BE32-E72D297353CC}">
              <c16:uniqueId val="{0000000C-BF70-4B74-AA4A-30C20D4B3B5D}"/>
            </c:ext>
          </c:extLst>
        </c:ser>
        <c:ser>
          <c:idx val="2"/>
          <c:order val="2"/>
          <c:spPr>
            <a:solidFill>
              <a:schemeClr val="bg1">
                <a:lumMod val="85000"/>
              </a:schemeClr>
            </a:solidFill>
            <a:ln>
              <a:solidFill>
                <a:schemeClr val="bg1">
                  <a:lumMod val="75000"/>
                </a:schemeClr>
              </a:solidFill>
            </a:ln>
            <a:effectLst/>
          </c:spPr>
          <c:invertIfNegative val="0"/>
          <c:cat>
            <c:strRef>
              <c:f>'市民モと集計（ちらし前後比較正答）'!$B$93:$B$104</c:f>
              <c:strCache>
                <c:ptCount val="12"/>
                <c:pt idx="0">
                  <c:v>リチウムイオン電池（単体）【前】</c:v>
                </c:pt>
                <c:pt idx="1">
                  <c:v>リチウムイオン電池（単体）【後】</c:v>
                </c:pt>
                <c:pt idx="2">
                  <c:v>スマートフォン【前】</c:v>
                </c:pt>
                <c:pt idx="3">
                  <c:v>スマートフォン【後】</c:v>
                </c:pt>
                <c:pt idx="4">
                  <c:v>ハンディファン【前】</c:v>
                </c:pt>
                <c:pt idx="5">
                  <c:v>ハンディファン【後】</c:v>
                </c:pt>
                <c:pt idx="6">
                  <c:v>モバイルバッテリー【前】</c:v>
                </c:pt>
                <c:pt idx="7">
                  <c:v>モバイルバッテリー【後】</c:v>
                </c:pt>
                <c:pt idx="8">
                  <c:v>加熱式タバコ【前】</c:v>
                </c:pt>
                <c:pt idx="9">
                  <c:v>加熱式タバコ【後】</c:v>
                </c:pt>
                <c:pt idx="10">
                  <c:v>電動歯ブラシ【前】</c:v>
                </c:pt>
                <c:pt idx="11">
                  <c:v>電動歯ブラシ【後】</c:v>
                </c:pt>
              </c:strCache>
            </c:strRef>
          </c:cat>
          <c:val>
            <c:numRef>
              <c:f>'市民モと集計（ちらし前後比較正答）'!$E$93:$E$104</c:f>
              <c:numCache>
                <c:formatCode>0.0%</c:formatCode>
                <c:ptCount val="12"/>
                <c:pt idx="0">
                  <c:v>0.44509345794392519</c:v>
                </c:pt>
                <c:pt idx="1">
                  <c:v>0.27920560747663548</c:v>
                </c:pt>
                <c:pt idx="2">
                  <c:v>0.24766355140186913</c:v>
                </c:pt>
                <c:pt idx="3">
                  <c:v>0.21261682242990654</c:v>
                </c:pt>
                <c:pt idx="4">
                  <c:v>0.55957943925233644</c:v>
                </c:pt>
                <c:pt idx="5">
                  <c:v>0.28387850467289721</c:v>
                </c:pt>
                <c:pt idx="6">
                  <c:v>0.48598130841121501</c:v>
                </c:pt>
                <c:pt idx="7">
                  <c:v>0.24182242990654201</c:v>
                </c:pt>
                <c:pt idx="8">
                  <c:v>0.61331775700934577</c:v>
                </c:pt>
                <c:pt idx="9">
                  <c:v>8.0607476635514042E-2</c:v>
                </c:pt>
                <c:pt idx="10">
                  <c:v>0.61098130841121501</c:v>
                </c:pt>
                <c:pt idx="11">
                  <c:v>0.30841121495327106</c:v>
                </c:pt>
              </c:numCache>
            </c:numRef>
          </c:val>
          <c:extLst>
            <c:ext xmlns:c16="http://schemas.microsoft.com/office/drawing/2014/chart" uri="{C3380CC4-5D6E-409C-BE32-E72D297353CC}">
              <c16:uniqueId val="{0000000D-BF70-4B74-AA4A-30C20D4B3B5D}"/>
            </c:ext>
          </c:extLst>
        </c:ser>
        <c:dLbls>
          <c:showLegendKey val="0"/>
          <c:showVal val="0"/>
          <c:showCatName val="0"/>
          <c:showSerName val="0"/>
          <c:showPercent val="0"/>
          <c:showBubbleSize val="0"/>
        </c:dLbls>
        <c:gapWidth val="150"/>
        <c:overlap val="100"/>
        <c:axId val="403031512"/>
        <c:axId val="403030336"/>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'市民モと集計（ちらし前後比較正答）'!$B$93:$B$104</c15:sqref>
                        </c15:formulaRef>
                      </c:ext>
                    </c:extLst>
                    <c:strCache>
                      <c:ptCount val="12"/>
                      <c:pt idx="0">
                        <c:v>リチウムイオン電池（単体）【前】</c:v>
                      </c:pt>
                      <c:pt idx="1">
                        <c:v>リチウムイオン電池（単体）【後】</c:v>
                      </c:pt>
                      <c:pt idx="2">
                        <c:v>スマートフォン【前】</c:v>
                      </c:pt>
                      <c:pt idx="3">
                        <c:v>スマートフォン【後】</c:v>
                      </c:pt>
                      <c:pt idx="4">
                        <c:v>ハンディファン【前】</c:v>
                      </c:pt>
                      <c:pt idx="5">
                        <c:v>ハンディファン【後】</c:v>
                      </c:pt>
                      <c:pt idx="6">
                        <c:v>モバイルバッテリー【前】</c:v>
                      </c:pt>
                      <c:pt idx="7">
                        <c:v>モバイルバッテリー【後】</c:v>
                      </c:pt>
                      <c:pt idx="8">
                        <c:v>加熱式タバコ【前】</c:v>
                      </c:pt>
                      <c:pt idx="9">
                        <c:v>加熱式タバコ【後】</c:v>
                      </c:pt>
                      <c:pt idx="10">
                        <c:v>電動歯ブラシ【前】</c:v>
                      </c:pt>
                      <c:pt idx="11">
                        <c:v>電動歯ブラシ【後】</c:v>
                      </c:pt>
                    </c:strCache>
                  </c:strRef>
                </c:cat>
                <c:val>
                  <c:numRef>
                    <c:extLst>
                      <c:ext uri="{02D57815-91ED-43cb-92C2-25804820EDAC}">
                        <c15:formulaRef>
                          <c15:sqref>'市民モと集計（ちらし前後比較正答）'!$C$93:$C$104</c15:sqref>
                        </c15:formulaRef>
                      </c:ext>
                    </c:extLst>
                    <c:numCache>
                      <c:formatCode>General</c:formatCode>
                      <c:ptCount val="12"/>
                      <c:pt idx="0">
                        <c:v>475</c:v>
                      </c:pt>
                      <c:pt idx="1">
                        <c:v>617</c:v>
                      </c:pt>
                      <c:pt idx="2">
                        <c:v>644</c:v>
                      </c:pt>
                      <c:pt idx="3">
                        <c:v>674</c:v>
                      </c:pt>
                      <c:pt idx="4">
                        <c:v>377</c:v>
                      </c:pt>
                      <c:pt idx="5">
                        <c:v>613</c:v>
                      </c:pt>
                      <c:pt idx="6">
                        <c:v>440</c:v>
                      </c:pt>
                      <c:pt idx="7">
                        <c:v>649</c:v>
                      </c:pt>
                      <c:pt idx="8">
                        <c:v>331</c:v>
                      </c:pt>
                      <c:pt idx="9">
                        <c:v>787</c:v>
                      </c:pt>
                      <c:pt idx="10">
                        <c:v>333</c:v>
                      </c:pt>
                      <c:pt idx="11">
                        <c:v>592</c:v>
                      </c:pt>
                    </c:numCache>
                  </c:numRef>
                </c:val>
                <c:extLst>
                  <c:ext xmlns:c16="http://schemas.microsoft.com/office/drawing/2014/chart" uri="{C3380CC4-5D6E-409C-BE32-E72D297353CC}">
                    <c16:uniqueId val="{0000000E-BF70-4B74-AA4A-30C20D4B3B5D}"/>
                  </c:ext>
                </c:extLst>
              </c15:ser>
            </c15:filteredBarSeries>
          </c:ext>
        </c:extLst>
      </c:barChart>
      <c:valAx>
        <c:axId val="403030336"/>
        <c:scaling>
          <c:orientation val="minMax"/>
          <c:max val="1"/>
          <c:min val="0"/>
        </c:scaling>
        <c:delete val="1"/>
        <c:axPos val="t"/>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403031512"/>
        <c:crosses val="autoZero"/>
        <c:crossBetween val="between"/>
        <c:majorUnit val="0.2"/>
      </c:valAx>
      <c:catAx>
        <c:axId val="403031512"/>
        <c:scaling>
          <c:orientation val="maxMin"/>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403030336"/>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w="19050">
              <a:solidFill>
                <a:schemeClr val="accent1"/>
              </a:solidFill>
            </a:ln>
            <a:effectLst/>
          </c:spPr>
          <c:invertIfNegative val="0"/>
          <c:dPt>
            <c:idx val="0"/>
            <c:invertIfNegative val="0"/>
            <c:bubble3D val="0"/>
            <c:spPr>
              <a:solidFill>
                <a:srgbClr val="FF7C80"/>
              </a:solidFill>
              <a:ln w="19050">
                <a:solidFill>
                  <a:srgbClr val="FF0000"/>
                </a:solidFill>
              </a:ln>
              <a:effectLst/>
            </c:spPr>
            <c:extLst>
              <c:ext xmlns:c16="http://schemas.microsoft.com/office/drawing/2014/chart" uri="{C3380CC4-5D6E-409C-BE32-E72D297353CC}">
                <c16:uniqueId val="{00000001-0DDC-4BDC-8BF9-85F3F0AD5D97}"/>
              </c:ext>
            </c:extLst>
          </c:dPt>
          <c:dPt>
            <c:idx val="1"/>
            <c:invertIfNegative val="0"/>
            <c:bubble3D val="0"/>
            <c:spPr>
              <a:solidFill>
                <a:srgbClr val="FF7C80"/>
              </a:solidFill>
              <a:ln w="19050">
                <a:solidFill>
                  <a:srgbClr val="FF0000"/>
                </a:solidFill>
              </a:ln>
              <a:effectLst/>
            </c:spPr>
            <c:extLst>
              <c:ext xmlns:c16="http://schemas.microsoft.com/office/drawing/2014/chart" uri="{C3380CC4-5D6E-409C-BE32-E72D297353CC}">
                <c16:uniqueId val="{00000002-0DDC-4BDC-8BF9-85F3F0AD5D97}"/>
              </c:ext>
            </c:extLst>
          </c:dPt>
          <c:dPt>
            <c:idx val="2"/>
            <c:invertIfNegative val="0"/>
            <c:bubble3D val="0"/>
            <c:spPr>
              <a:solidFill>
                <a:srgbClr val="FF7C80"/>
              </a:solidFill>
              <a:ln w="19050">
                <a:solidFill>
                  <a:srgbClr val="FF0000"/>
                </a:solidFill>
              </a:ln>
              <a:effectLst/>
            </c:spPr>
            <c:extLst>
              <c:ext xmlns:c16="http://schemas.microsoft.com/office/drawing/2014/chart" uri="{C3380CC4-5D6E-409C-BE32-E72D297353CC}">
                <c16:uniqueId val="{00000003-0DDC-4BDC-8BF9-85F3F0AD5D9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'市民モと集計（全体_その他）'!$B$23:$B$32</c:f>
              <c:strCache>
                <c:ptCount val="10"/>
                <c:pt idx="0">
                  <c:v>冊子「家庭ごみの出し方」</c:v>
                </c:pt>
                <c:pt idx="1">
                  <c:v>ごみステーションの看板</c:v>
                </c:pt>
                <c:pt idx="2">
                  <c:v>市ホームページ</c:v>
                </c:pt>
                <c:pt idx="3">
                  <c:v>家族や知人に聞く</c:v>
                </c:pt>
                <c:pt idx="4">
                  <c:v>ごみ分別アプリ「さんあ～る」</c:v>
                </c:pt>
                <c:pt idx="5">
                  <c:v>市へ電話</c:v>
                </c:pt>
                <c:pt idx="6">
                  <c:v>その他</c:v>
                </c:pt>
                <c:pt idx="7">
                  <c:v>特になし</c:v>
                </c:pt>
                <c:pt idx="8">
                  <c:v>市へメール</c:v>
                </c:pt>
                <c:pt idx="9">
                  <c:v>市窓口を訪問</c:v>
                </c:pt>
              </c:strCache>
            </c:strRef>
          </c:cat>
          <c:val>
            <c:numRef>
              <c:f>'市民モと集計（全体_その他）'!$D$23:$D$32</c:f>
              <c:numCache>
                <c:formatCode>0.0%</c:formatCode>
                <c:ptCount val="10"/>
                <c:pt idx="0">
                  <c:v>0.61214953271028039</c:v>
                </c:pt>
                <c:pt idx="1">
                  <c:v>0.58060747663551404</c:v>
                </c:pt>
                <c:pt idx="2">
                  <c:v>0.54672897196261683</c:v>
                </c:pt>
                <c:pt idx="3">
                  <c:v>0.13785046728971961</c:v>
                </c:pt>
                <c:pt idx="4">
                  <c:v>0.1191588785046729</c:v>
                </c:pt>
                <c:pt idx="5">
                  <c:v>0.10280373831775701</c:v>
                </c:pt>
                <c:pt idx="6">
                  <c:v>2.5700934579439252E-2</c:v>
                </c:pt>
                <c:pt idx="7">
                  <c:v>1.5186915887850467E-2</c:v>
                </c:pt>
                <c:pt idx="8">
                  <c:v>8.1775700934579431E-3</c:v>
                </c:pt>
                <c:pt idx="9">
                  <c:v>8.1775700934579431E-3</c:v>
                </c:pt>
              </c:numCache>
            </c:numRef>
          </c:val>
          <c:extLst>
            <c:ext xmlns:c16="http://schemas.microsoft.com/office/drawing/2014/chart" uri="{C3380CC4-5D6E-409C-BE32-E72D297353CC}">
              <c16:uniqueId val="{00000000-0DDC-4BDC-8BF9-85F3F0AD5D97}"/>
            </c:ext>
          </c:extLst>
        </c:ser>
        <c:dLbls>
          <c:showLegendKey val="0"/>
          <c:showVal val="0"/>
          <c:showCatName val="0"/>
          <c:showSerName val="0"/>
          <c:showPercent val="0"/>
          <c:showBubbleSize val="0"/>
        </c:dLbls>
        <c:gapWidth val="150"/>
        <c:axId val="403027984"/>
        <c:axId val="403026024"/>
      </c:barChart>
      <c:valAx>
        <c:axId val="40302602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027984"/>
        <c:crosses val="autoZero"/>
        <c:crossBetween val="between"/>
      </c:valAx>
      <c:catAx>
        <c:axId val="403027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026024"/>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AC150-E1DB-4E66-BE82-4E5AAFBA6D8A}" type="datetimeFigureOut">
              <a:rPr kumimoji="1" lang="ja-JP" altLang="en-US" smtClean="0"/>
              <a:t>2022/5/25</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96974-B812-4AB0-8BEB-6FB224E50ED3}" type="slidenum">
              <a:rPr kumimoji="1" lang="ja-JP" altLang="en-US" smtClean="0"/>
              <a:t>‹#›</a:t>
            </a:fld>
            <a:endParaRPr kumimoji="1" lang="ja-JP" altLang="en-US"/>
          </a:p>
        </p:txBody>
      </p:sp>
    </p:spTree>
    <p:extLst>
      <p:ext uri="{BB962C8B-B14F-4D97-AF65-F5344CB8AC3E}">
        <p14:creationId xmlns:p14="http://schemas.microsoft.com/office/powerpoint/2010/main" val="35812689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E3972-898B-454C-95F2-E930BA80A49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178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spAutoFit/>
          </a:bodyPr>
          <a:lstStyle>
            <a:lvl1pPr algn="ctr">
              <a:lnSpc>
                <a:spcPct val="110000"/>
              </a:lnSpc>
              <a:defRPr sz="3600" b="1"/>
            </a:lvl1pPr>
          </a:lstStyle>
          <a:p>
            <a:r>
              <a:rPr kumimoji="1" lang="ja-JP" altLang="en-US"/>
              <a:t>マスター タイトルの書式設定</a:t>
            </a:r>
            <a:endParaRPr kumimoji="1" lang="ja-JP" altLang="en-US" dirty="0"/>
          </a:p>
        </p:txBody>
      </p:sp>
      <p:sp>
        <p:nvSpPr>
          <p:cNvPr id="8" name="フッター プレースホルダー 3"/>
          <p:cNvSpPr>
            <a:spLocks noGrp="1"/>
          </p:cNvSpPr>
          <p:nvPr>
            <p:ph type="ftr" sz="quarter" idx="3"/>
          </p:nvPr>
        </p:nvSpPr>
        <p:spPr>
          <a:xfrm>
            <a:off x="92460" y="6575112"/>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chemeClr val="tx1"/>
                </a:solidFill>
                <a:latin typeface="+mn-ea"/>
                <a:ea typeface="+mn-ea"/>
                <a:cs typeface="メイリオ" pitchFamily="50" charset="-128"/>
              </a:defRPr>
            </a:lvl1pPr>
          </a:lstStyle>
          <a:p>
            <a:r>
              <a:rPr lang="en-US" altLang="ja-JP" dirty="0"/>
              <a:t>#P20081</a:t>
            </a:r>
            <a:endParaRPr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92261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55A006D-B326-46ED-A96C-37080030A215}"/>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7" name="AutoShape 3">
            <a:extLst>
              <a:ext uri="{FF2B5EF4-FFF2-40B4-BE49-F238E27FC236}">
                <a16:creationId xmlns:a16="http://schemas.microsoft.com/office/drawing/2014/main" id="{44D1821C-22F3-C84C-B236-5F0EDD2D373D}"/>
              </a:ext>
            </a:extLst>
          </p:cNvPr>
          <p:cNvSpPr>
            <a:spLocks noChangeArrowheads="1"/>
          </p:cNvSpPr>
          <p:nvPr/>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rgbClr val="FFFFFF">
              <a:alpha val="20000"/>
            </a:srgb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dirty="0"/>
              <a:t>#P20081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6276338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ブランク（無彩色）">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96A19C9E-39F5-449D-834B-06E292BEE7BA}"/>
              </a:ext>
            </a:extLst>
          </p:cNvPr>
          <p:cNvSpPr>
            <a:spLocks noChangeArrowheads="1"/>
          </p:cNvSpPr>
          <p:nvPr userDrawn="1"/>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7" name="AutoShape 3">
            <a:extLst>
              <a:ext uri="{FF2B5EF4-FFF2-40B4-BE49-F238E27FC236}">
                <a16:creationId xmlns:a16="http://schemas.microsoft.com/office/drawing/2014/main" id="{A49CF797-6F67-5B4A-A577-197B1B36806A}"/>
              </a:ext>
            </a:extLst>
          </p:cNvPr>
          <p:cNvSpPr>
            <a:spLocks noChangeArrowheads="1"/>
          </p:cNvSpPr>
          <p:nvPr/>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rgbClr val="FFFFFF">
              <a:alpha val="20000"/>
            </a:srgb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dirty="0"/>
              <a:t>#P20081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12505674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ブランク（ブラック）">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631CA94-E670-4184-8DEE-97DE5B8D7154}"/>
              </a:ext>
            </a:extLst>
          </p:cNvPr>
          <p:cNvSpPr>
            <a:spLocks noChangeArrowheads="1"/>
          </p:cNvSpPr>
          <p:nvPr userDrawn="1"/>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7" name="AutoShape 3">
            <a:extLst>
              <a:ext uri="{FF2B5EF4-FFF2-40B4-BE49-F238E27FC236}">
                <a16:creationId xmlns:a16="http://schemas.microsoft.com/office/drawing/2014/main" id="{A49CF797-6F67-5B4A-A577-197B1B36806A}"/>
              </a:ext>
            </a:extLst>
          </p:cNvPr>
          <p:cNvSpPr>
            <a:spLocks noChangeArrowheads="1"/>
          </p:cNvSpPr>
          <p:nvPr/>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rgbClr val="FFFFFF">
              <a:alpha val="20000"/>
            </a:srgb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dirty="0"/>
              <a:t>#P20081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87014748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ガイド位置">
    <p:spTree>
      <p:nvGrpSpPr>
        <p:cNvPr id="1" name=""/>
        <p:cNvGrpSpPr/>
        <p:nvPr/>
      </p:nvGrpSpPr>
      <p:grpSpPr>
        <a:xfrm>
          <a:off x="0" y="0"/>
          <a:ext cx="0" cy="0"/>
          <a:chOff x="0" y="0"/>
          <a:chExt cx="0" cy="0"/>
        </a:xfrm>
      </p:grpSpPr>
      <p:cxnSp>
        <p:nvCxnSpPr>
          <p:cNvPr id="27" name="直線コネクタ 26"/>
          <p:cNvCxnSpPr/>
          <p:nvPr/>
        </p:nvCxnSpPr>
        <p:spPr>
          <a:xfrm flipV="1">
            <a:off x="8128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49530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3405188" y="-1"/>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6501172"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90932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0" y="656691"/>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0" y="1881187"/>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13109" y="4976812"/>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0" y="6201308"/>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7" name="AutoShape 33"/>
          <p:cNvSpPr>
            <a:spLocks noChangeArrowheads="1"/>
          </p:cNvSpPr>
          <p:nvPr/>
        </p:nvSpPr>
        <p:spPr bwMode="gray">
          <a:xfrm>
            <a:off x="7221128" y="3248980"/>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0cm</a:t>
            </a:r>
          </a:p>
        </p:txBody>
      </p:sp>
      <p:sp>
        <p:nvSpPr>
          <p:cNvPr id="38" name="AutoShape 33"/>
          <p:cNvSpPr>
            <a:spLocks noChangeArrowheads="1"/>
          </p:cNvSpPr>
          <p:nvPr/>
        </p:nvSpPr>
        <p:spPr bwMode="gray">
          <a:xfrm>
            <a:off x="7221190" y="171527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39" name="AutoShape 33"/>
          <p:cNvSpPr>
            <a:spLocks noChangeArrowheads="1"/>
          </p:cNvSpPr>
          <p:nvPr/>
        </p:nvSpPr>
        <p:spPr bwMode="gray">
          <a:xfrm>
            <a:off x="236476" y="356393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11.50cm</a:t>
            </a:r>
          </a:p>
        </p:txBody>
      </p:sp>
      <p:sp>
        <p:nvSpPr>
          <p:cNvPr id="40" name="AutoShape 33"/>
          <p:cNvSpPr>
            <a:spLocks noChangeArrowheads="1"/>
          </p:cNvSpPr>
          <p:nvPr/>
        </p:nvSpPr>
        <p:spPr bwMode="gray">
          <a:xfrm>
            <a:off x="7221190" y="602128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7.70cm</a:t>
            </a:r>
          </a:p>
        </p:txBody>
      </p:sp>
      <p:sp>
        <p:nvSpPr>
          <p:cNvPr id="41" name="AutoShape 33"/>
          <p:cNvSpPr>
            <a:spLocks noChangeArrowheads="1"/>
          </p:cNvSpPr>
          <p:nvPr/>
        </p:nvSpPr>
        <p:spPr bwMode="gray">
          <a:xfrm>
            <a:off x="7221190" y="468891"/>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7.70cm</a:t>
            </a:r>
          </a:p>
        </p:txBody>
      </p:sp>
      <p:sp>
        <p:nvSpPr>
          <p:cNvPr id="42" name="AutoShape 33"/>
          <p:cNvSpPr>
            <a:spLocks noChangeArrowheads="1"/>
          </p:cNvSpPr>
          <p:nvPr/>
        </p:nvSpPr>
        <p:spPr bwMode="gray">
          <a:xfrm>
            <a:off x="2828764" y="3573016"/>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43" name="AutoShape 33"/>
          <p:cNvSpPr>
            <a:spLocks noChangeArrowheads="1"/>
          </p:cNvSpPr>
          <p:nvPr/>
        </p:nvSpPr>
        <p:spPr bwMode="gray">
          <a:xfrm>
            <a:off x="437693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0cm</a:t>
            </a:r>
          </a:p>
        </p:txBody>
      </p:sp>
      <p:sp>
        <p:nvSpPr>
          <p:cNvPr id="44" name="AutoShape 33"/>
          <p:cNvSpPr>
            <a:spLocks noChangeArrowheads="1"/>
          </p:cNvSpPr>
          <p:nvPr/>
        </p:nvSpPr>
        <p:spPr bwMode="gray">
          <a:xfrm>
            <a:off x="5925108"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45" name="AutoShape 33"/>
          <p:cNvSpPr>
            <a:spLocks noChangeArrowheads="1"/>
          </p:cNvSpPr>
          <p:nvPr/>
        </p:nvSpPr>
        <p:spPr bwMode="gray">
          <a:xfrm>
            <a:off x="851739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11.50cm</a:t>
            </a:r>
          </a:p>
        </p:txBody>
      </p:sp>
      <p:sp>
        <p:nvSpPr>
          <p:cNvPr id="46" name="AutoShape 33"/>
          <p:cNvSpPr>
            <a:spLocks noChangeArrowheads="1"/>
          </p:cNvSpPr>
          <p:nvPr/>
        </p:nvSpPr>
        <p:spPr bwMode="gray">
          <a:xfrm>
            <a:off x="7221190" y="482537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48" name="タイトル 1"/>
          <p:cNvSpPr>
            <a:spLocks noGrp="1"/>
          </p:cNvSpPr>
          <p:nvPr>
            <p:ph type="title"/>
          </p:nvPr>
        </p:nvSpPr>
        <p:spPr bwMode="gray">
          <a:xfrm>
            <a:off x="272480" y="152636"/>
            <a:ext cx="9361040" cy="396044"/>
          </a:xfrm>
        </p:spPr>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49"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26" name="フッター プレースホルダー 2"/>
          <p:cNvSpPr>
            <a:spLocks noGrp="1"/>
          </p:cNvSpPr>
          <p:nvPr>
            <p:ph type="ftr" sz="quarter" idx="3"/>
          </p:nvPr>
        </p:nvSpPr>
        <p:spPr>
          <a:xfrm>
            <a:off x="92460" y="6575112"/>
            <a:ext cx="632346" cy="202260"/>
          </a:xfrm>
          <a:prstGeom prst="rect">
            <a:avLst/>
          </a:prstGeom>
          <a:solidFill>
            <a:schemeClr val="bg1">
              <a:lumMod val="95000"/>
            </a:schemeClr>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dirty="0"/>
              <a:t>#P20081</a:t>
            </a:r>
            <a:endParaRPr lang="ja-JP" altLang="en-US" dirty="0"/>
          </a:p>
        </p:txBody>
      </p:sp>
      <p:cxnSp>
        <p:nvCxnSpPr>
          <p:cNvPr id="25" name="直線コネクタ 24"/>
          <p:cNvCxnSpPr/>
          <p:nvPr/>
        </p:nvCxnSpPr>
        <p:spPr>
          <a:xfrm flipV="1">
            <a:off x="8128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49530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3405188" y="-1"/>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90932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13109" y="3428999"/>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8" name="AutoShape 33"/>
          <p:cNvSpPr>
            <a:spLocks noChangeArrowheads="1"/>
          </p:cNvSpPr>
          <p:nvPr/>
        </p:nvSpPr>
        <p:spPr bwMode="gray">
          <a:xfrm>
            <a:off x="7221128" y="3248980"/>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0cm</a:t>
            </a:r>
          </a:p>
        </p:txBody>
      </p:sp>
      <p:sp>
        <p:nvSpPr>
          <p:cNvPr id="59" name="AutoShape 33"/>
          <p:cNvSpPr>
            <a:spLocks noChangeArrowheads="1"/>
          </p:cNvSpPr>
          <p:nvPr/>
        </p:nvSpPr>
        <p:spPr bwMode="gray">
          <a:xfrm>
            <a:off x="7221190" y="171527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60" name="AutoShape 33"/>
          <p:cNvSpPr>
            <a:spLocks noChangeArrowheads="1"/>
          </p:cNvSpPr>
          <p:nvPr/>
        </p:nvSpPr>
        <p:spPr bwMode="gray">
          <a:xfrm>
            <a:off x="236476" y="356393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11.50cm</a:t>
            </a:r>
          </a:p>
        </p:txBody>
      </p:sp>
      <p:sp>
        <p:nvSpPr>
          <p:cNvPr id="61" name="AutoShape 33"/>
          <p:cNvSpPr>
            <a:spLocks noChangeArrowheads="1"/>
          </p:cNvSpPr>
          <p:nvPr/>
        </p:nvSpPr>
        <p:spPr bwMode="gray">
          <a:xfrm>
            <a:off x="7221190" y="602128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7.70cm</a:t>
            </a:r>
          </a:p>
        </p:txBody>
      </p:sp>
      <p:sp>
        <p:nvSpPr>
          <p:cNvPr id="62" name="AutoShape 33"/>
          <p:cNvSpPr>
            <a:spLocks noChangeArrowheads="1"/>
          </p:cNvSpPr>
          <p:nvPr/>
        </p:nvSpPr>
        <p:spPr bwMode="gray">
          <a:xfrm>
            <a:off x="7221190" y="468891"/>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7.70cm</a:t>
            </a:r>
          </a:p>
        </p:txBody>
      </p:sp>
      <p:sp>
        <p:nvSpPr>
          <p:cNvPr id="63" name="AutoShape 33"/>
          <p:cNvSpPr>
            <a:spLocks noChangeArrowheads="1"/>
          </p:cNvSpPr>
          <p:nvPr/>
        </p:nvSpPr>
        <p:spPr bwMode="gray">
          <a:xfrm>
            <a:off x="2828764" y="3573016"/>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64" name="AutoShape 33"/>
          <p:cNvSpPr>
            <a:spLocks noChangeArrowheads="1"/>
          </p:cNvSpPr>
          <p:nvPr/>
        </p:nvSpPr>
        <p:spPr bwMode="gray">
          <a:xfrm>
            <a:off x="437693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0cm</a:t>
            </a:r>
          </a:p>
        </p:txBody>
      </p:sp>
      <p:sp>
        <p:nvSpPr>
          <p:cNvPr id="65" name="AutoShape 33"/>
          <p:cNvSpPr>
            <a:spLocks noChangeArrowheads="1"/>
          </p:cNvSpPr>
          <p:nvPr/>
        </p:nvSpPr>
        <p:spPr bwMode="gray">
          <a:xfrm>
            <a:off x="5925108"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66" name="AutoShape 33"/>
          <p:cNvSpPr>
            <a:spLocks noChangeArrowheads="1"/>
          </p:cNvSpPr>
          <p:nvPr/>
        </p:nvSpPr>
        <p:spPr bwMode="gray">
          <a:xfrm>
            <a:off x="851739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11.50cm</a:t>
            </a:r>
          </a:p>
        </p:txBody>
      </p:sp>
      <p:sp>
        <p:nvSpPr>
          <p:cNvPr id="67" name="AutoShape 33"/>
          <p:cNvSpPr>
            <a:spLocks noChangeArrowheads="1"/>
          </p:cNvSpPr>
          <p:nvPr/>
        </p:nvSpPr>
        <p:spPr bwMode="gray">
          <a:xfrm>
            <a:off x="7221190" y="482537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cxnSp>
        <p:nvCxnSpPr>
          <p:cNvPr id="71" name="直線コネクタ 70">
            <a:extLst>
              <a:ext uri="{FF2B5EF4-FFF2-40B4-BE49-F238E27FC236}">
                <a16:creationId xmlns:a16="http://schemas.microsoft.com/office/drawing/2014/main" id="{633067BF-9F5F-FE47-8114-0D326F836A6B}"/>
              </a:ext>
            </a:extLst>
          </p:cNvPr>
          <p:cNvCxnSpPr/>
          <p:nvPr/>
        </p:nvCxnSpPr>
        <p:spPr>
          <a:xfrm flipV="1">
            <a:off x="5241032"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066E43B5-8599-144F-9B60-DED74471E566}"/>
              </a:ext>
            </a:extLst>
          </p:cNvPr>
          <p:cNvCxnSpPr/>
          <p:nvPr/>
        </p:nvCxnSpPr>
        <p:spPr>
          <a:xfrm flipV="1">
            <a:off x="4664968"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AutoShape 33">
            <a:extLst>
              <a:ext uri="{FF2B5EF4-FFF2-40B4-BE49-F238E27FC236}">
                <a16:creationId xmlns:a16="http://schemas.microsoft.com/office/drawing/2014/main" id="{AE868BFB-F181-3A4C-8D7D-FC260E7A3724}"/>
              </a:ext>
            </a:extLst>
          </p:cNvPr>
          <p:cNvSpPr>
            <a:spLocks noChangeArrowheads="1"/>
          </p:cNvSpPr>
          <p:nvPr/>
        </p:nvSpPr>
        <p:spPr bwMode="gray">
          <a:xfrm>
            <a:off x="5061012" y="2953167"/>
            <a:ext cx="753994" cy="331817"/>
          </a:xfrm>
          <a:prstGeom prst="roundRect">
            <a:avLst>
              <a:gd name="adj" fmla="val 0"/>
            </a:avLst>
          </a:prstGeom>
          <a:solidFill>
            <a:schemeClr val="bg1"/>
          </a:solidFill>
          <a:ln>
            <a:noFill/>
          </a:ln>
          <a:effectLst/>
        </p:spPr>
        <p:txBody>
          <a:bodyPr wrap="square" lIns="0" tIns="36000" rIns="0" bIns="0">
            <a:spAutoFit/>
          </a:bodyPr>
          <a:lstStyle/>
          <a:p>
            <a:pPr algn="ctr">
              <a:lnSpc>
                <a:spcPct val="120000"/>
              </a:lnSpc>
            </a:pPr>
            <a:r>
              <a:rPr lang="en-US" altLang="ja-JP" sz="1600" dirty="0">
                <a:solidFill>
                  <a:schemeClr val="tx2"/>
                </a:solidFill>
                <a:latin typeface="+mn-ea"/>
              </a:rPr>
              <a:t>0.8cm</a:t>
            </a:r>
          </a:p>
        </p:txBody>
      </p:sp>
      <p:sp>
        <p:nvSpPr>
          <p:cNvPr id="70" name="AutoShape 33">
            <a:extLst>
              <a:ext uri="{FF2B5EF4-FFF2-40B4-BE49-F238E27FC236}">
                <a16:creationId xmlns:a16="http://schemas.microsoft.com/office/drawing/2014/main" id="{91177E9A-E290-AA4C-90D5-E1EF676735AB}"/>
              </a:ext>
            </a:extLst>
          </p:cNvPr>
          <p:cNvSpPr>
            <a:spLocks noChangeArrowheads="1"/>
          </p:cNvSpPr>
          <p:nvPr/>
        </p:nvSpPr>
        <p:spPr bwMode="gray">
          <a:xfrm>
            <a:off x="4124908" y="2953167"/>
            <a:ext cx="756084" cy="331817"/>
          </a:xfrm>
          <a:prstGeom prst="roundRect">
            <a:avLst>
              <a:gd name="adj" fmla="val 0"/>
            </a:avLst>
          </a:prstGeom>
          <a:solidFill>
            <a:schemeClr val="bg1"/>
          </a:solidFill>
          <a:ln>
            <a:noFill/>
          </a:ln>
          <a:effectLst/>
        </p:spPr>
        <p:txBody>
          <a:bodyPr wrap="square" lIns="0" tIns="36000" rIns="0" bIns="0">
            <a:spAutoFit/>
          </a:bodyPr>
          <a:lstStyle/>
          <a:p>
            <a:pPr algn="ctr">
              <a:lnSpc>
                <a:spcPct val="120000"/>
              </a:lnSpc>
            </a:pPr>
            <a:r>
              <a:rPr lang="en-US" altLang="ja-JP" sz="1600" dirty="0">
                <a:solidFill>
                  <a:schemeClr val="tx2"/>
                </a:solidFill>
                <a:latin typeface="+mn-ea"/>
              </a:rPr>
              <a:t>0.8cm</a:t>
            </a:r>
          </a:p>
        </p:txBody>
      </p:sp>
      <p:cxnSp>
        <p:nvCxnSpPr>
          <p:cNvPr id="53" name="直線コネクタ 52">
            <a:extLst>
              <a:ext uri="{FF2B5EF4-FFF2-40B4-BE49-F238E27FC236}">
                <a16:creationId xmlns:a16="http://schemas.microsoft.com/office/drawing/2014/main" id="{8A729AF5-3CA5-47C5-8407-B142C48E42C1}"/>
              </a:ext>
            </a:extLst>
          </p:cNvPr>
          <p:cNvCxnSpPr/>
          <p:nvPr userDrawn="1"/>
        </p:nvCxnSpPr>
        <p:spPr>
          <a:xfrm flipV="1">
            <a:off x="8128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B4352C14-51C9-49E8-B6FE-E6507308BB21}"/>
              </a:ext>
            </a:extLst>
          </p:cNvPr>
          <p:cNvCxnSpPr/>
          <p:nvPr userDrawn="1"/>
        </p:nvCxnSpPr>
        <p:spPr>
          <a:xfrm flipV="1">
            <a:off x="49530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E542C73-F7C2-414A-8868-DA5AFFD050B9}"/>
              </a:ext>
            </a:extLst>
          </p:cNvPr>
          <p:cNvCxnSpPr/>
          <p:nvPr userDrawn="1"/>
        </p:nvCxnSpPr>
        <p:spPr>
          <a:xfrm flipV="1">
            <a:off x="3405188" y="-1"/>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F6F32334-18F0-44C9-966D-262EEB8DE7A3}"/>
              </a:ext>
            </a:extLst>
          </p:cNvPr>
          <p:cNvCxnSpPr/>
          <p:nvPr userDrawn="1"/>
        </p:nvCxnSpPr>
        <p:spPr>
          <a:xfrm flipV="1">
            <a:off x="90932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4" name="AutoShape 33">
            <a:extLst>
              <a:ext uri="{FF2B5EF4-FFF2-40B4-BE49-F238E27FC236}">
                <a16:creationId xmlns:a16="http://schemas.microsoft.com/office/drawing/2014/main" id="{DD6B8D1B-519D-433F-AD2C-2FCD7A61CD40}"/>
              </a:ext>
            </a:extLst>
          </p:cNvPr>
          <p:cNvSpPr>
            <a:spLocks noChangeArrowheads="1"/>
          </p:cNvSpPr>
          <p:nvPr userDrawn="1"/>
        </p:nvSpPr>
        <p:spPr bwMode="gray">
          <a:xfrm>
            <a:off x="7221128" y="3248980"/>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0cm</a:t>
            </a:r>
          </a:p>
        </p:txBody>
      </p:sp>
      <p:sp>
        <p:nvSpPr>
          <p:cNvPr id="75" name="AutoShape 33">
            <a:extLst>
              <a:ext uri="{FF2B5EF4-FFF2-40B4-BE49-F238E27FC236}">
                <a16:creationId xmlns:a16="http://schemas.microsoft.com/office/drawing/2014/main" id="{06B4C25F-1AF6-48F2-8669-7C5E3853D3B6}"/>
              </a:ext>
            </a:extLst>
          </p:cNvPr>
          <p:cNvSpPr>
            <a:spLocks noChangeArrowheads="1"/>
          </p:cNvSpPr>
          <p:nvPr userDrawn="1"/>
        </p:nvSpPr>
        <p:spPr bwMode="gray">
          <a:xfrm>
            <a:off x="7221190" y="171527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76" name="AutoShape 33">
            <a:extLst>
              <a:ext uri="{FF2B5EF4-FFF2-40B4-BE49-F238E27FC236}">
                <a16:creationId xmlns:a16="http://schemas.microsoft.com/office/drawing/2014/main" id="{D75EC7F1-7C3B-4317-BA7C-D68FF0A6543A}"/>
              </a:ext>
            </a:extLst>
          </p:cNvPr>
          <p:cNvSpPr>
            <a:spLocks noChangeArrowheads="1"/>
          </p:cNvSpPr>
          <p:nvPr userDrawn="1"/>
        </p:nvSpPr>
        <p:spPr bwMode="gray">
          <a:xfrm>
            <a:off x="236476" y="356393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11.50cm</a:t>
            </a:r>
          </a:p>
        </p:txBody>
      </p:sp>
      <p:sp>
        <p:nvSpPr>
          <p:cNvPr id="77" name="AutoShape 33">
            <a:extLst>
              <a:ext uri="{FF2B5EF4-FFF2-40B4-BE49-F238E27FC236}">
                <a16:creationId xmlns:a16="http://schemas.microsoft.com/office/drawing/2014/main" id="{C2421E38-71E3-47D3-B85F-B5E4F27E5C9D}"/>
              </a:ext>
            </a:extLst>
          </p:cNvPr>
          <p:cNvSpPr>
            <a:spLocks noChangeArrowheads="1"/>
          </p:cNvSpPr>
          <p:nvPr userDrawn="1"/>
        </p:nvSpPr>
        <p:spPr bwMode="gray">
          <a:xfrm>
            <a:off x="7221190" y="602128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7.70cm</a:t>
            </a:r>
          </a:p>
        </p:txBody>
      </p:sp>
      <p:sp>
        <p:nvSpPr>
          <p:cNvPr id="78" name="AutoShape 33">
            <a:extLst>
              <a:ext uri="{FF2B5EF4-FFF2-40B4-BE49-F238E27FC236}">
                <a16:creationId xmlns:a16="http://schemas.microsoft.com/office/drawing/2014/main" id="{246260D1-9832-4D6A-8C92-65FD8BE4BE59}"/>
              </a:ext>
            </a:extLst>
          </p:cNvPr>
          <p:cNvSpPr>
            <a:spLocks noChangeArrowheads="1"/>
          </p:cNvSpPr>
          <p:nvPr userDrawn="1"/>
        </p:nvSpPr>
        <p:spPr bwMode="gray">
          <a:xfrm>
            <a:off x="7221190" y="468891"/>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7.70cm</a:t>
            </a:r>
          </a:p>
        </p:txBody>
      </p:sp>
      <p:sp>
        <p:nvSpPr>
          <p:cNvPr id="79" name="AutoShape 33">
            <a:extLst>
              <a:ext uri="{FF2B5EF4-FFF2-40B4-BE49-F238E27FC236}">
                <a16:creationId xmlns:a16="http://schemas.microsoft.com/office/drawing/2014/main" id="{1F84812D-E4BF-46A2-83AA-8D2A5BFE629C}"/>
              </a:ext>
            </a:extLst>
          </p:cNvPr>
          <p:cNvSpPr>
            <a:spLocks noChangeArrowheads="1"/>
          </p:cNvSpPr>
          <p:nvPr userDrawn="1"/>
        </p:nvSpPr>
        <p:spPr bwMode="gray">
          <a:xfrm>
            <a:off x="2828764" y="3573016"/>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80" name="AutoShape 33">
            <a:extLst>
              <a:ext uri="{FF2B5EF4-FFF2-40B4-BE49-F238E27FC236}">
                <a16:creationId xmlns:a16="http://schemas.microsoft.com/office/drawing/2014/main" id="{DD738119-ABEC-4CAA-BD33-0426A2B68383}"/>
              </a:ext>
            </a:extLst>
          </p:cNvPr>
          <p:cNvSpPr>
            <a:spLocks noChangeArrowheads="1"/>
          </p:cNvSpPr>
          <p:nvPr userDrawn="1"/>
        </p:nvSpPr>
        <p:spPr bwMode="gray">
          <a:xfrm>
            <a:off x="437693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0cm</a:t>
            </a:r>
          </a:p>
        </p:txBody>
      </p:sp>
      <p:sp>
        <p:nvSpPr>
          <p:cNvPr id="81" name="AutoShape 33">
            <a:extLst>
              <a:ext uri="{FF2B5EF4-FFF2-40B4-BE49-F238E27FC236}">
                <a16:creationId xmlns:a16="http://schemas.microsoft.com/office/drawing/2014/main" id="{A4C581EF-8AF7-4875-95F1-48933FDD1DC1}"/>
              </a:ext>
            </a:extLst>
          </p:cNvPr>
          <p:cNvSpPr>
            <a:spLocks noChangeArrowheads="1"/>
          </p:cNvSpPr>
          <p:nvPr userDrawn="1"/>
        </p:nvSpPr>
        <p:spPr bwMode="gray">
          <a:xfrm>
            <a:off x="5925108"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sp>
        <p:nvSpPr>
          <p:cNvPr id="82" name="AutoShape 33">
            <a:extLst>
              <a:ext uri="{FF2B5EF4-FFF2-40B4-BE49-F238E27FC236}">
                <a16:creationId xmlns:a16="http://schemas.microsoft.com/office/drawing/2014/main" id="{1DFF97C9-05D2-422F-9E54-5F08CAE51BC2}"/>
              </a:ext>
            </a:extLst>
          </p:cNvPr>
          <p:cNvSpPr>
            <a:spLocks noChangeArrowheads="1"/>
          </p:cNvSpPr>
          <p:nvPr userDrawn="1"/>
        </p:nvSpPr>
        <p:spPr bwMode="gray">
          <a:xfrm>
            <a:off x="851739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11.50cm</a:t>
            </a:r>
          </a:p>
        </p:txBody>
      </p:sp>
      <p:sp>
        <p:nvSpPr>
          <p:cNvPr id="83" name="AutoShape 33">
            <a:extLst>
              <a:ext uri="{FF2B5EF4-FFF2-40B4-BE49-F238E27FC236}">
                <a16:creationId xmlns:a16="http://schemas.microsoft.com/office/drawing/2014/main" id="{22571C76-41FF-4F00-A609-F67262ED8317}"/>
              </a:ext>
            </a:extLst>
          </p:cNvPr>
          <p:cNvSpPr>
            <a:spLocks noChangeArrowheads="1"/>
          </p:cNvSpPr>
          <p:nvPr userDrawn="1"/>
        </p:nvSpPr>
        <p:spPr bwMode="gray">
          <a:xfrm>
            <a:off x="7221190" y="482537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mn-ea"/>
                <a:ea typeface="+mn-ea"/>
              </a:rPr>
              <a:t>4.30cm</a:t>
            </a:r>
          </a:p>
        </p:txBody>
      </p:sp>
      <p:cxnSp>
        <p:nvCxnSpPr>
          <p:cNvPr id="84" name="直線コネクタ 83">
            <a:extLst>
              <a:ext uri="{FF2B5EF4-FFF2-40B4-BE49-F238E27FC236}">
                <a16:creationId xmlns:a16="http://schemas.microsoft.com/office/drawing/2014/main" id="{4D80D195-9DF0-4421-81CF-F7735C2E1DCD}"/>
              </a:ext>
            </a:extLst>
          </p:cNvPr>
          <p:cNvCxnSpPr/>
          <p:nvPr userDrawn="1"/>
        </p:nvCxnSpPr>
        <p:spPr>
          <a:xfrm flipV="1">
            <a:off x="5241032"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6" name="AutoShape 33">
            <a:extLst>
              <a:ext uri="{FF2B5EF4-FFF2-40B4-BE49-F238E27FC236}">
                <a16:creationId xmlns:a16="http://schemas.microsoft.com/office/drawing/2014/main" id="{6CB35FF6-1582-473A-80F4-72578D64C06B}"/>
              </a:ext>
            </a:extLst>
          </p:cNvPr>
          <p:cNvSpPr>
            <a:spLocks noChangeArrowheads="1"/>
          </p:cNvSpPr>
          <p:nvPr userDrawn="1"/>
        </p:nvSpPr>
        <p:spPr bwMode="gray">
          <a:xfrm>
            <a:off x="5061012" y="2953167"/>
            <a:ext cx="753994" cy="331817"/>
          </a:xfrm>
          <a:prstGeom prst="roundRect">
            <a:avLst>
              <a:gd name="adj" fmla="val 0"/>
            </a:avLst>
          </a:prstGeom>
          <a:solidFill>
            <a:schemeClr val="bg1"/>
          </a:solidFill>
          <a:ln>
            <a:noFill/>
          </a:ln>
          <a:effectLst/>
        </p:spPr>
        <p:txBody>
          <a:bodyPr wrap="square" lIns="0" tIns="36000" rIns="0" bIns="0">
            <a:spAutoFit/>
          </a:bodyPr>
          <a:lstStyle/>
          <a:p>
            <a:pPr algn="ctr">
              <a:lnSpc>
                <a:spcPct val="120000"/>
              </a:lnSpc>
            </a:pPr>
            <a:r>
              <a:rPr lang="en-US" altLang="ja-JP" sz="1600" dirty="0">
                <a:solidFill>
                  <a:schemeClr val="tx2"/>
                </a:solidFill>
                <a:latin typeface="+mn-ea"/>
              </a:rPr>
              <a:t>0.80cm</a:t>
            </a:r>
          </a:p>
        </p:txBody>
      </p:sp>
      <p:sp>
        <p:nvSpPr>
          <p:cNvPr id="87" name="AutoShape 33">
            <a:extLst>
              <a:ext uri="{FF2B5EF4-FFF2-40B4-BE49-F238E27FC236}">
                <a16:creationId xmlns:a16="http://schemas.microsoft.com/office/drawing/2014/main" id="{28E8BB7A-45F5-4D6C-95B4-334E294E56CE}"/>
              </a:ext>
            </a:extLst>
          </p:cNvPr>
          <p:cNvSpPr>
            <a:spLocks noChangeArrowheads="1"/>
          </p:cNvSpPr>
          <p:nvPr userDrawn="1"/>
        </p:nvSpPr>
        <p:spPr bwMode="gray">
          <a:xfrm>
            <a:off x="4124908" y="2953167"/>
            <a:ext cx="756084" cy="319506"/>
          </a:xfrm>
          <a:prstGeom prst="roundRect">
            <a:avLst>
              <a:gd name="adj" fmla="val 0"/>
            </a:avLst>
          </a:prstGeom>
          <a:solidFill>
            <a:schemeClr val="bg1"/>
          </a:solidFill>
          <a:ln>
            <a:noFill/>
          </a:ln>
          <a:effectLst/>
        </p:spPr>
        <p:txBody>
          <a:bodyPr wrap="square" lIns="0" tIns="36000" rIns="0" bIns="0">
            <a:spAutoFit/>
          </a:bodyPr>
          <a:lstStyle/>
          <a:p>
            <a:pPr algn="ctr">
              <a:lnSpc>
                <a:spcPct val="120000"/>
              </a:lnSpc>
            </a:pPr>
            <a:r>
              <a:rPr lang="en-US" altLang="ja-JP" sz="1600" dirty="0">
                <a:solidFill>
                  <a:schemeClr val="tx2"/>
                </a:solidFill>
                <a:latin typeface="+mn-ea"/>
              </a:rPr>
              <a:t>0.80cm</a:t>
            </a:r>
          </a:p>
        </p:txBody>
      </p:sp>
    </p:spTree>
    <p:extLst>
      <p:ext uri="{BB962C8B-B14F-4D97-AF65-F5344CB8AC3E}">
        <p14:creationId xmlns:p14="http://schemas.microsoft.com/office/powerpoint/2010/main" val="188059291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9A80D58-EEA2-434D-83E4-6108C2BCE317}" type="datetime1">
              <a:rPr lang="ja-JP" altLang="en-US" smtClean="0"/>
              <a:t>2022/5/25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a:xfrm>
            <a:off x="7570502" y="6448252"/>
            <a:ext cx="2311400" cy="365125"/>
          </a:xfrm>
        </p:spPr>
        <p:txBody>
          <a:bodyPr/>
          <a:lstStyle>
            <a:lvl1pPr>
              <a:defRPr/>
            </a:lvl1pPr>
          </a:lstStyle>
          <a:p>
            <a:pPr>
              <a:defRPr/>
            </a:pPr>
            <a:fld id="{E3934F29-A2FC-441C-8DF0-FDD8455EA655}" type="slidenum">
              <a:rPr lang="ja-JP" altLang="en-US"/>
              <a:pPr>
                <a:defRPr/>
              </a:pPr>
              <a:t>‹#›</a:t>
            </a:fld>
            <a:endParaRPr lang="ja-JP" altLang="en-US" dirty="0"/>
          </a:p>
        </p:txBody>
      </p:sp>
      <p:sp>
        <p:nvSpPr>
          <p:cNvPr id="8" name="スライド番号プレースホルダー 3"/>
          <p:cNvSpPr txBox="1">
            <a:spLocks/>
          </p:cNvSpPr>
          <p:nvPr userDrawn="1"/>
        </p:nvSpPr>
        <p:spPr bwMode="auto">
          <a:xfrm>
            <a:off x="9410700" y="6383734"/>
            <a:ext cx="46778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r" eaLnBrk="1" hangingPunct="1"/>
            <a:fld id="{6A21FDDD-B362-4CBA-8B97-3AE6A39B89BC}" type="slidenum">
              <a:rPr lang="ja-JP" altLang="en-US" sz="1600" b="1"/>
              <a:pPr algn="r" eaLnBrk="1" hangingPunct="1"/>
              <a:t>‹#›</a:t>
            </a:fld>
            <a:endParaRPr lang="ja-JP" altLang="en-US" sz="1600" b="1" dirty="0"/>
          </a:p>
        </p:txBody>
      </p:sp>
    </p:spTree>
    <p:extLst>
      <p:ext uri="{BB962C8B-B14F-4D97-AF65-F5344CB8AC3E}">
        <p14:creationId xmlns:p14="http://schemas.microsoft.com/office/powerpoint/2010/main" val="283005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角丸四角形 6"/>
          <p:cNvSpPr/>
          <p:nvPr userDrawn="1"/>
        </p:nvSpPr>
        <p:spPr>
          <a:xfrm>
            <a:off x="9413851" y="6394580"/>
            <a:ext cx="428497" cy="404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85C54828-8371-40F5-B150-1B160C7A0FD3}" type="datetime1">
              <a:rPr lang="ja-JP" altLang="en-US" smtClean="0"/>
              <a:t>2022/5/25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00FECCBE-2BAB-42FD-9508-5CCBAE5EF491}" type="slidenum">
              <a:rPr lang="ja-JP" altLang="en-US"/>
              <a:pPr>
                <a:defRPr/>
              </a:pPr>
              <a:t>‹#›</a:t>
            </a:fld>
            <a:endParaRPr lang="ja-JP" altLang="en-US" dirty="0"/>
          </a:p>
        </p:txBody>
      </p:sp>
    </p:spTree>
    <p:extLst>
      <p:ext uri="{BB962C8B-B14F-4D97-AF65-F5344CB8AC3E}">
        <p14:creationId xmlns:p14="http://schemas.microsoft.com/office/powerpoint/2010/main" val="227263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6DEE651-B131-47F2-86BB-301A218AC792}" type="datetime1">
              <a:rPr lang="ja-JP" altLang="en-US" smtClean="0"/>
              <a:t>2022/5/25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D1E24482-DBBC-421A-BD85-DA5E84AF8300}" type="slidenum">
              <a:rPr lang="ja-JP" altLang="en-US"/>
              <a:pPr>
                <a:defRPr/>
              </a:pPr>
              <a:t>‹#›</a:t>
            </a:fld>
            <a:endParaRPr lang="ja-JP" altLang="en-US" dirty="0"/>
          </a:p>
        </p:txBody>
      </p:sp>
    </p:spTree>
    <p:extLst>
      <p:ext uri="{BB962C8B-B14F-4D97-AF65-F5344CB8AC3E}">
        <p14:creationId xmlns:p14="http://schemas.microsoft.com/office/powerpoint/2010/main" val="645795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67941"/>
            <a:ext cx="4375150" cy="4569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5035550" y="1667941"/>
            <a:ext cx="4375150" cy="4569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日付プレースホルダー 3"/>
          <p:cNvSpPr>
            <a:spLocks noGrp="1"/>
          </p:cNvSpPr>
          <p:nvPr>
            <p:ph type="dt" sz="half" idx="10"/>
          </p:nvPr>
        </p:nvSpPr>
        <p:spPr/>
        <p:txBody>
          <a:bodyPr/>
          <a:lstStyle>
            <a:lvl1pPr>
              <a:defRPr/>
            </a:lvl1pPr>
          </a:lstStyle>
          <a:p>
            <a:pPr>
              <a:defRPr/>
            </a:pPr>
            <a:fld id="{078CB2C8-3C52-456E-8BF8-D91945C3E4A2}" type="datetime1">
              <a:rPr lang="ja-JP" altLang="en-US" smtClean="0"/>
              <a:t>2022/5/25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1CC95CAA-1DE0-4B55-964F-98C00E0FF491}" type="slidenum">
              <a:rPr lang="ja-JP" altLang="en-US"/>
              <a:pPr>
                <a:defRPr/>
              </a:pPr>
              <a:t>‹#›</a:t>
            </a:fld>
            <a:endParaRPr lang="ja-JP" altLang="en-US" dirty="0"/>
          </a:p>
        </p:txBody>
      </p:sp>
    </p:spTree>
    <p:extLst>
      <p:ext uri="{BB962C8B-B14F-4D97-AF65-F5344CB8AC3E}">
        <p14:creationId xmlns:p14="http://schemas.microsoft.com/office/powerpoint/2010/main" val="2116233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46262"/>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286024"/>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5032111" y="1646262"/>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1" y="2286024"/>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7F99A48C-ACAE-451B-882C-6A15443D222F}" type="datetime1">
              <a:rPr lang="ja-JP" altLang="en-US" smtClean="0"/>
              <a:t>2022/5/25</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ー 5"/>
          <p:cNvSpPr>
            <a:spLocks noGrp="1"/>
          </p:cNvSpPr>
          <p:nvPr>
            <p:ph type="sldNum" sz="quarter" idx="12"/>
          </p:nvPr>
        </p:nvSpPr>
        <p:spPr/>
        <p:txBody>
          <a:bodyPr/>
          <a:lstStyle>
            <a:lvl1pPr>
              <a:defRPr/>
            </a:lvl1pPr>
          </a:lstStyle>
          <a:p>
            <a:pPr>
              <a:defRPr/>
            </a:pPr>
            <a:fld id="{A647ED35-9695-4438-B753-8BB5BC4FF1F6}" type="slidenum">
              <a:rPr lang="ja-JP" altLang="en-US"/>
              <a:pPr>
                <a:defRPr/>
              </a:pPr>
              <a:t>‹#›</a:t>
            </a:fld>
            <a:endParaRPr lang="ja-JP" altLang="en-US" dirty="0"/>
          </a:p>
        </p:txBody>
      </p:sp>
    </p:spTree>
    <p:extLst>
      <p:ext uri="{BB962C8B-B14F-4D97-AF65-F5344CB8AC3E}">
        <p14:creationId xmlns:p14="http://schemas.microsoft.com/office/powerpoint/2010/main" val="3960401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658BEBC7-7D8E-4B03-AFA2-DD7F26A72F0F}" type="datetime1">
              <a:rPr lang="ja-JP" altLang="en-US" smtClean="0"/>
              <a:t>2022/5/25</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p:cNvSpPr>
            <a:spLocks noGrp="1"/>
          </p:cNvSpPr>
          <p:nvPr>
            <p:ph type="sldNum" sz="quarter" idx="12"/>
          </p:nvPr>
        </p:nvSpPr>
        <p:spPr/>
        <p:txBody>
          <a:bodyPr/>
          <a:lstStyle>
            <a:lvl1pPr>
              <a:defRPr/>
            </a:lvl1pPr>
          </a:lstStyle>
          <a:p>
            <a:pPr>
              <a:defRPr/>
            </a:pPr>
            <a:fld id="{EA12BF89-74D4-4C60-93EB-7E78939274AE}" type="slidenum">
              <a:rPr lang="ja-JP" altLang="en-US"/>
              <a:pPr>
                <a:defRPr/>
              </a:pPr>
              <a:t>‹#›</a:t>
            </a:fld>
            <a:endParaRPr lang="ja-JP" altLang="en-US" dirty="0"/>
          </a:p>
        </p:txBody>
      </p:sp>
    </p:spTree>
    <p:extLst>
      <p:ext uri="{BB962C8B-B14F-4D97-AF65-F5344CB8AC3E}">
        <p14:creationId xmlns:p14="http://schemas.microsoft.com/office/powerpoint/2010/main" val="99634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7" name="Rectangle 6"/>
          <p:cNvSpPr>
            <a:spLocks noChangeArrowheads="1"/>
          </p:cNvSpPr>
          <p:nvPr/>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dirty="0"/>
          </a:p>
        </p:txBody>
      </p:sp>
      <p:sp>
        <p:nvSpPr>
          <p:cNvPr id="8" name="Rectangle 6">
            <a:extLst>
              <a:ext uri="{FF2B5EF4-FFF2-40B4-BE49-F238E27FC236}">
                <a16:creationId xmlns:a16="http://schemas.microsoft.com/office/drawing/2014/main" id="{EF772F53-63A5-4543-BF7E-D58B4F6DFC20}"/>
              </a:ext>
            </a:extLst>
          </p:cNvPr>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dirty="0"/>
          </a:p>
        </p:txBody>
      </p:sp>
      <p:sp>
        <p:nvSpPr>
          <p:cNvPr id="6" name="Rectangle 6"/>
          <p:cNvSpPr>
            <a:spLocks noChangeArrowheads="1"/>
          </p:cNvSpPr>
          <p:nvPr/>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dirty="0"/>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a:t>マスター タイトルの書式設定</a:t>
            </a:r>
            <a:endParaRPr kumimoji="1"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dirty="0"/>
              <a:t>#P20081</a:t>
            </a:r>
            <a:endParaRPr lang="ja-JP" altLang="en-US" dirty="0"/>
          </a:p>
        </p:txBody>
      </p:sp>
      <p:pic>
        <p:nvPicPr>
          <p:cNvPr id="2050" name="Picture 2" descr="C:\Users\penpen\Desktop\東北ブロックセミナー\写真２　浸水した真備町の様子（7月7日）.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1892301" cy="686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3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84721EA-6571-4C69-AE4F-6557E53711AB}" type="datetime1">
              <a:rPr lang="ja-JP" altLang="en-US" smtClean="0"/>
              <a:t>2022/5/25</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ー 5"/>
          <p:cNvSpPr>
            <a:spLocks noGrp="1"/>
          </p:cNvSpPr>
          <p:nvPr>
            <p:ph type="sldNum" sz="quarter" idx="12"/>
          </p:nvPr>
        </p:nvSpPr>
        <p:spPr/>
        <p:txBody>
          <a:bodyPr/>
          <a:lstStyle>
            <a:lvl1pPr>
              <a:defRPr/>
            </a:lvl1pPr>
          </a:lstStyle>
          <a:p>
            <a:pPr>
              <a:defRPr/>
            </a:pPr>
            <a:fld id="{E3934F29-A2FC-441C-8DF0-FDD8455EA655}" type="slidenum">
              <a:rPr lang="ja-JP" altLang="en-US"/>
              <a:pPr>
                <a:defRPr/>
              </a:pPr>
              <a:t>‹#›</a:t>
            </a:fld>
            <a:endParaRPr lang="ja-JP" altLang="en-US" dirty="0"/>
          </a:p>
        </p:txBody>
      </p:sp>
      <p:sp>
        <p:nvSpPr>
          <p:cNvPr id="5" name="スライド番号プレースホルダー 3"/>
          <p:cNvSpPr txBox="1">
            <a:spLocks/>
          </p:cNvSpPr>
          <p:nvPr userDrawn="1"/>
        </p:nvSpPr>
        <p:spPr bwMode="auto">
          <a:xfrm>
            <a:off x="9410700" y="6383734"/>
            <a:ext cx="46778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r" eaLnBrk="1" hangingPunct="1"/>
            <a:fld id="{6A21FDDD-B362-4CBA-8B97-3AE6A39B89BC}" type="slidenum">
              <a:rPr lang="ja-JP" altLang="en-US" sz="1600" b="1"/>
              <a:pPr algn="r" eaLnBrk="1" hangingPunct="1"/>
              <a:t>‹#›</a:t>
            </a:fld>
            <a:endParaRPr lang="ja-JP" altLang="en-US" sz="1600" b="1" dirty="0"/>
          </a:p>
        </p:txBody>
      </p:sp>
    </p:spTree>
    <p:extLst>
      <p:ext uri="{BB962C8B-B14F-4D97-AF65-F5344CB8AC3E}">
        <p14:creationId xmlns:p14="http://schemas.microsoft.com/office/powerpoint/2010/main" val="1781945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764704"/>
            <a:ext cx="3259006" cy="936104"/>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1" y="764704"/>
            <a:ext cx="5537729" cy="54930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495300" y="1700808"/>
            <a:ext cx="3259006" cy="4556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72A6922-1903-4CEA-B21F-2562F3E3F086}" type="datetime1">
              <a:rPr lang="ja-JP" altLang="en-US" smtClean="0"/>
              <a:t>2022/5/25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F05D8980-4332-4C52-9262-107CF9E9BE16}" type="slidenum">
              <a:rPr lang="ja-JP" altLang="en-US"/>
              <a:pPr>
                <a:defRPr/>
              </a:pPr>
              <a:t>‹#›</a:t>
            </a:fld>
            <a:endParaRPr lang="ja-JP" altLang="en-US" dirty="0"/>
          </a:p>
        </p:txBody>
      </p:sp>
    </p:spTree>
    <p:extLst>
      <p:ext uri="{BB962C8B-B14F-4D97-AF65-F5344CB8AC3E}">
        <p14:creationId xmlns:p14="http://schemas.microsoft.com/office/powerpoint/2010/main" val="2682770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93772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74989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p>
        </p:txBody>
      </p:sp>
      <p:sp>
        <p:nvSpPr>
          <p:cNvPr id="4" name="テキスト プレースホルダー 3"/>
          <p:cNvSpPr>
            <a:spLocks noGrp="1"/>
          </p:cNvSpPr>
          <p:nvPr>
            <p:ph type="body" sz="half" idx="2"/>
          </p:nvPr>
        </p:nvSpPr>
        <p:spPr>
          <a:xfrm>
            <a:off x="1941645" y="550445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5C69BBC-EC76-449B-A6F6-E04A9FA18CF4}" type="datetime1">
              <a:rPr lang="ja-JP" altLang="en-US" smtClean="0"/>
              <a:t>2022/5/25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488D6991-06DD-4A35-A279-3C73455D547E}" type="slidenum">
              <a:rPr lang="ja-JP" altLang="en-US"/>
              <a:pPr>
                <a:defRPr/>
              </a:pPr>
              <a:t>‹#›</a:t>
            </a:fld>
            <a:endParaRPr lang="ja-JP" altLang="en-US" dirty="0"/>
          </a:p>
        </p:txBody>
      </p:sp>
    </p:spTree>
    <p:extLst>
      <p:ext uri="{BB962C8B-B14F-4D97-AF65-F5344CB8AC3E}">
        <p14:creationId xmlns:p14="http://schemas.microsoft.com/office/powerpoint/2010/main" val="220915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D10C3E2-A2F8-454A-9B21-F3FC79C7BE7A}" type="datetime1">
              <a:rPr lang="ja-JP" altLang="en-US" smtClean="0"/>
              <a:t>2022/5/25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79C3EE7F-E9DB-42B2-B7D5-6884A3E4E24F}" type="slidenum">
              <a:rPr lang="ja-JP" altLang="en-US"/>
              <a:pPr>
                <a:defRPr/>
              </a:pPr>
              <a:t>‹#›</a:t>
            </a:fld>
            <a:endParaRPr lang="ja-JP" altLang="en-US" dirty="0"/>
          </a:p>
        </p:txBody>
      </p:sp>
    </p:spTree>
    <p:extLst>
      <p:ext uri="{BB962C8B-B14F-4D97-AF65-F5344CB8AC3E}">
        <p14:creationId xmlns:p14="http://schemas.microsoft.com/office/powerpoint/2010/main" val="2923556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692696"/>
            <a:ext cx="2228850" cy="5544616"/>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692696"/>
            <a:ext cx="6521450" cy="554461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E239865-27DD-49E0-A874-0DF1D4C1AA6C}" type="datetime1">
              <a:rPr lang="ja-JP" altLang="en-US" smtClean="0"/>
              <a:t>2022/5/25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A5B51438-2D1D-44C7-8682-0C7EF1B81FB9}" type="slidenum">
              <a:rPr lang="ja-JP" altLang="en-US"/>
              <a:pPr>
                <a:defRPr/>
              </a:pPr>
              <a:t>‹#›</a:t>
            </a:fld>
            <a:endParaRPr lang="ja-JP" altLang="en-US" dirty="0"/>
          </a:p>
        </p:txBody>
      </p:sp>
    </p:spTree>
    <p:extLst>
      <p:ext uri="{BB962C8B-B14F-4D97-AF65-F5344CB8AC3E}">
        <p14:creationId xmlns:p14="http://schemas.microsoft.com/office/powerpoint/2010/main" val="1112206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lang="ja-JP" altLang="en-US" sz="3200" dirty="0">
                <a:solidFill>
                  <a:prstClr val="black"/>
                </a:solidFill>
                <a:effectLst/>
                <a:latin typeface="Calibri" pitchFamily="34" charset="0"/>
                <a:ea typeface="ＭＳ Ｐゴシック" charset="-128"/>
              </a:defRPr>
            </a:lvl1pPr>
          </a:lstStyle>
          <a:p>
            <a:pPr marL="0" lvl="0" eaLnBrk="0" hangingPunct="0"/>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fld id="{394E6C31-D0D3-4FA7-975B-AFA3EC64EDC8}" type="datetime1">
              <a:rPr kumimoji="1" lang="ja-JP" altLang="en-US" smtClean="0"/>
              <a:t>2022/5/25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173803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40532" y="2276873"/>
            <a:ext cx="8420100" cy="1362075"/>
          </a:xfrm>
          <a:noFill/>
          <a:ln w="25400" algn="ctr">
            <a:noFill/>
            <a:round/>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lang="ja-JP" altLang="en-US" sz="3200" dirty="0">
                <a:solidFill>
                  <a:prstClr val="black"/>
                </a:solidFill>
                <a:effectLst/>
                <a:latin typeface="Calibri" pitchFamily="34" charset="0"/>
                <a:ea typeface="ＭＳ Ｐゴシック" charset="-128"/>
              </a:defRPr>
            </a:lvl1pPr>
          </a:lstStyle>
          <a:p>
            <a:pPr marL="0" lvl="0" eaLnBrk="0" hangingPunct="0"/>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fld id="{21372576-B1F3-4F09-8723-2CB26859F9EF}" type="datetime1">
              <a:rPr kumimoji="1" lang="ja-JP" altLang="en-US" smtClean="0"/>
              <a:t>2022/5/25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9" name="スライド番号プレースホルダー 5"/>
          <p:cNvSpPr txBox="1">
            <a:spLocks/>
          </p:cNvSpPr>
          <p:nvPr userDrawn="1"/>
        </p:nvSpPr>
        <p:spPr>
          <a:xfrm>
            <a:off x="7594600" y="6492876"/>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D18EABCE-9425-4165-8C5E-F7D2D0BC1E14}" type="slidenum">
              <a:rPr lang="ja-JP" altLang="en-US" smtClean="0"/>
              <a:pPr algn="r">
                <a:defRPr/>
              </a:pPr>
              <a:t>‹#›</a:t>
            </a:fld>
            <a:endParaRPr lang="ja-JP" altLang="en-US" dirty="0"/>
          </a:p>
        </p:txBody>
      </p:sp>
    </p:spTree>
    <p:extLst>
      <p:ext uri="{BB962C8B-B14F-4D97-AF65-F5344CB8AC3E}">
        <p14:creationId xmlns:p14="http://schemas.microsoft.com/office/powerpoint/2010/main" val="303795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タイト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spAutoFit/>
          </a:bodyPr>
          <a:lstStyle>
            <a:lvl1pPr algn="ctr">
              <a:lnSpc>
                <a:spcPct val="110000"/>
              </a:lnSpc>
              <a:defRPr sz="3600" b="1"/>
            </a:lvl1pPr>
          </a:lstStyle>
          <a:p>
            <a:r>
              <a:rPr kumimoji="1" lang="ja-JP" altLang="en-US"/>
              <a:t>マスター タイトルの書式設定</a:t>
            </a:r>
            <a:endParaRPr kumimoji="1" lang="ja-JP" altLang="en-US" dirty="0"/>
          </a:p>
        </p:txBody>
      </p:sp>
      <p:sp>
        <p:nvSpPr>
          <p:cNvPr id="8" name="フッター プレースホルダー 3"/>
          <p:cNvSpPr>
            <a:spLocks noGrp="1"/>
          </p:cNvSpPr>
          <p:nvPr>
            <p:ph type="ftr" sz="quarter" idx="3"/>
          </p:nvPr>
        </p:nvSpPr>
        <p:spPr>
          <a:xfrm>
            <a:off x="92460" y="6575112"/>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chemeClr val="tx1"/>
                </a:solidFill>
                <a:latin typeface="+mn-ea"/>
                <a:ea typeface="+mn-ea"/>
                <a:cs typeface="メイリオ" pitchFamily="50" charset="-128"/>
              </a:defRPr>
            </a:lvl1pPr>
          </a:lstStyle>
          <a:p>
            <a:r>
              <a:rPr lang="en-US" altLang="ja-JP" dirty="0"/>
              <a:t>#P20081</a:t>
            </a:r>
            <a:endParaRPr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3742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2945131"/>
            <a:ext cx="8640960" cy="931738"/>
          </a:xfrm>
          <a:ln w="6350">
            <a:solidFill>
              <a:schemeClr val="tx2"/>
            </a:solidFill>
          </a:ln>
        </p:spPr>
        <p:txBody>
          <a:bodyPr wrap="square" lIns="251999" tIns="251999" rIns="251999" bIns="180000">
            <a:spAutoFit/>
          </a:bodyPr>
          <a:lstStyle>
            <a:lvl1pPr algn="ctr">
              <a:lnSpc>
                <a:spcPct val="120000"/>
              </a:lnSpc>
              <a:defRPr sz="2800" b="0">
                <a:solidFill>
                  <a:schemeClr val="tx2"/>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mn-ea"/>
                <a:ea typeface="+mn-ea"/>
                <a:cs typeface="メイリオ" pitchFamily="50" charset="-128"/>
              </a:defRPr>
            </a:lvl1pPr>
          </a:lstStyle>
          <a:p>
            <a:r>
              <a:rPr lang="en-US" altLang="ja-JP" dirty="0"/>
              <a:t>#P20081</a:t>
            </a:r>
            <a:endParaRPr lang="ja-JP" altLang="en-US" dirty="0"/>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10" name="AutoShape 3"/>
          <p:cNvSpPr>
            <a:spLocks noChangeArrowheads="1"/>
          </p:cNvSpPr>
          <p:nvPr userDrawn="1"/>
        </p:nvSpPr>
        <p:spPr bwMode="gray">
          <a:xfrm>
            <a:off x="3405188" y="6597352"/>
            <a:ext cx="3095625" cy="1938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40000"/>
              </a:lnSpc>
              <a:spcAft>
                <a:spcPts val="1200"/>
              </a:spcAft>
            </a:pPr>
            <a:r>
              <a:rPr lang="en-US" altLang="ja-JP" sz="900" dirty="0">
                <a:solidFill>
                  <a:schemeClr val="tx1"/>
                </a:solidFill>
                <a:latin typeface="+mn-ea"/>
                <a:ea typeface="+mn-ea"/>
                <a:cs typeface="メイリオ" pitchFamily="50" charset="-128"/>
              </a:rPr>
              <a:t>Kurashiki</a:t>
            </a:r>
            <a:r>
              <a:rPr lang="en-US" altLang="ja-JP" sz="900" baseline="0" dirty="0">
                <a:solidFill>
                  <a:schemeClr val="tx1"/>
                </a:solidFill>
                <a:latin typeface="+mn-ea"/>
                <a:ea typeface="+mn-ea"/>
                <a:cs typeface="メイリオ" pitchFamily="50" charset="-128"/>
              </a:rPr>
              <a:t> City</a:t>
            </a:r>
            <a:endParaRPr lang="en-US" altLang="ja-JP" sz="900" dirty="0">
              <a:solidFill>
                <a:schemeClr val="tx1"/>
              </a:solidFill>
              <a:latin typeface="+mn-ea"/>
              <a:ea typeface="+mn-ea"/>
              <a:cs typeface="メイリオ" pitchFamily="50" charset="-128"/>
            </a:endParaRPr>
          </a:p>
        </p:txBody>
      </p:sp>
      <p:pic>
        <p:nvPicPr>
          <p:cNvPr id="11" name="Picture 2" descr="C:\Users\penpen\Desktop\東北ブロックセミナー\shisyo.gif"/>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268924" y="6596931"/>
            <a:ext cx="276078" cy="2164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enpen\Desktop\東北ブロックセミナー\kura.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85048" y="6541330"/>
            <a:ext cx="670086" cy="2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450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lvl1pPr>
          </a:lstStyle>
          <a:p>
            <a:r>
              <a:rPr kumimoji="1" lang="ja-JP" altLang="en-US"/>
              <a:t>マスター タイトルの書式設定</a:t>
            </a:r>
            <a:endParaRPr kumimoji="1" lang="ja-JP" altLang="en-US" dirty="0"/>
          </a:p>
        </p:txBody>
      </p:sp>
      <p:sp>
        <p:nvSpPr>
          <p:cNvPr id="7" name="Rectangle 10"/>
          <p:cNvSpPr>
            <a:spLocks noChangeArrowheads="1"/>
          </p:cNvSpPr>
          <p:nvPr/>
        </p:nvSpPr>
        <p:spPr bwMode="auto">
          <a:xfrm>
            <a:off x="0" y="639763"/>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dirty="0"/>
          </a:p>
        </p:txBody>
      </p:sp>
      <p:sp>
        <p:nvSpPr>
          <p:cNvPr id="8"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9" name="フッター プレースホルダー 3"/>
          <p:cNvSpPr>
            <a:spLocks noGrp="1"/>
          </p:cNvSpPr>
          <p:nvPr>
            <p:ph type="ftr" sz="quarter" idx="3"/>
          </p:nvPr>
        </p:nvSpPr>
        <p:spPr>
          <a:xfrm>
            <a:off x="92460" y="6575112"/>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chemeClr val="tx1"/>
                </a:solidFill>
                <a:latin typeface="+mn-ea"/>
                <a:ea typeface="+mn-ea"/>
                <a:cs typeface="メイリオ" pitchFamily="50" charset="-128"/>
              </a:defRPr>
            </a:lvl1pPr>
          </a:lstStyle>
          <a:p>
            <a:r>
              <a:rPr lang="en-US" altLang="ja-JP" dirty="0"/>
              <a:t>#P20081</a:t>
            </a:r>
            <a:endParaRPr lang="ja-JP" altLang="en-US" dirty="0"/>
          </a:p>
        </p:txBody>
      </p:sp>
      <p:sp>
        <p:nvSpPr>
          <p:cNvPr id="6" name="Rectangle 10"/>
          <p:cNvSpPr>
            <a:spLocks noChangeArrowheads="1"/>
          </p:cNvSpPr>
          <p:nvPr/>
        </p:nvSpPr>
        <p:spPr bwMode="auto">
          <a:xfrm>
            <a:off x="0" y="639763"/>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dirty="0"/>
          </a:p>
        </p:txBody>
      </p:sp>
      <p:sp>
        <p:nvSpPr>
          <p:cNvPr id="10" name="Rectangle 10">
            <a:extLst>
              <a:ext uri="{FF2B5EF4-FFF2-40B4-BE49-F238E27FC236}">
                <a16:creationId xmlns:a16="http://schemas.microsoft.com/office/drawing/2014/main" id="{FAD0C9D1-4EA2-4216-B8C1-B8C89D2E330B}"/>
              </a:ext>
            </a:extLst>
          </p:cNvPr>
          <p:cNvSpPr>
            <a:spLocks noChangeArrowheads="1"/>
          </p:cNvSpPr>
          <p:nvPr userDrawn="1"/>
        </p:nvSpPr>
        <p:spPr bwMode="auto">
          <a:xfrm>
            <a:off x="0" y="639763"/>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dirty="0"/>
          </a:p>
        </p:txBody>
      </p:sp>
    </p:spTree>
    <p:extLst>
      <p:ext uri="{BB962C8B-B14F-4D97-AF65-F5344CB8AC3E}">
        <p14:creationId xmlns:p14="http://schemas.microsoft.com/office/powerpoint/2010/main" val="131905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補足#1">
    <p:spTree>
      <p:nvGrpSpPr>
        <p:cNvPr id="1" name=""/>
        <p:cNvGrpSpPr/>
        <p:nvPr/>
      </p:nvGrpSpPr>
      <p:grpSpPr>
        <a:xfrm>
          <a:off x="0" y="0"/>
          <a:ext cx="0" cy="0"/>
          <a:chOff x="0" y="0"/>
          <a:chExt cx="0" cy="0"/>
        </a:xfrm>
      </p:grpSpPr>
      <p:sp>
        <p:nvSpPr>
          <p:cNvPr id="8" name="角丸四角形 7"/>
          <p:cNvSpPr/>
          <p:nvPr/>
        </p:nvSpPr>
        <p:spPr bwMode="auto">
          <a:xfrm>
            <a:off x="-1091" y="533"/>
            <a:ext cx="9906000" cy="656692"/>
          </a:xfrm>
          <a:prstGeom prst="roundRect">
            <a:avLst>
              <a:gd name="adj" fmla="val 0"/>
            </a:avLst>
          </a:prstGeom>
          <a:solidFill>
            <a:schemeClr val="bg2">
              <a:lumMod val="75000"/>
            </a:schemeClr>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12" name="タイトル 11"/>
          <p:cNvSpPr>
            <a:spLocks noGrp="1"/>
          </p:cNvSpPr>
          <p:nvPr>
            <p:ph type="title"/>
          </p:nvPr>
        </p:nvSpPr>
        <p:spPr bwMode="white"/>
        <p:txBody>
          <a:bodyPr/>
          <a:lstStyle>
            <a:lvl1pPr>
              <a:lnSpc>
                <a:spcPct val="110000"/>
              </a:lnSpc>
              <a:defRPr sz="2400" b="0">
                <a:solidFill>
                  <a:schemeClr val="bg1"/>
                </a:solidFill>
              </a:defRPr>
            </a:lvl1pPr>
          </a:lstStyle>
          <a:p>
            <a:r>
              <a:rPr kumimoji="1" lang="ja-JP" altLang="en-US"/>
              <a:t>マスター タイトルの書式設定</a:t>
            </a:r>
            <a:endParaRPr kumimoji="1" lang="ja-JP" altLang="en-US" dirty="0"/>
          </a:p>
        </p:txBody>
      </p:sp>
      <p:sp>
        <p:nvSpPr>
          <p:cNvPr id="6" name="フッター プレースホルダー 3"/>
          <p:cNvSpPr>
            <a:spLocks noGrp="1"/>
          </p:cNvSpPr>
          <p:nvPr>
            <p:ph type="ftr" sz="quarter" idx="3"/>
          </p:nvPr>
        </p:nvSpPr>
        <p:spPr>
          <a:xfrm>
            <a:off x="92460" y="6575112"/>
            <a:ext cx="632346" cy="202260"/>
          </a:xfrm>
          <a:prstGeom prst="rect">
            <a:avLst/>
          </a:prstGeom>
          <a:solidFill>
            <a:srgbClr val="F2F2F2"/>
          </a:solidFill>
          <a:ln>
            <a:noFill/>
          </a:ln>
        </p:spPr>
        <p:txBody>
          <a:bodyPr wrap="square" lIns="0" tIns="36000" rIns="0" bIns="18000" anchor="ctr" anchorCtr="0">
            <a:spAutoFit/>
          </a:bodyPr>
          <a:lstStyle>
            <a:lvl1pPr algn="ctr">
              <a:lnSpc>
                <a:spcPct val="120000"/>
              </a:lnSpc>
              <a:defRPr sz="800">
                <a:solidFill>
                  <a:srgbClr val="4D4D4D"/>
                </a:solidFill>
                <a:latin typeface="+mn-ea"/>
                <a:ea typeface="+mn-ea"/>
                <a:cs typeface="メイリオ" pitchFamily="50" charset="-128"/>
              </a:defRPr>
            </a:lvl1pPr>
          </a:lstStyle>
          <a:p>
            <a:r>
              <a:rPr lang="en-US" altLang="ja-JP" dirty="0"/>
              <a:t>#P20081</a:t>
            </a:r>
            <a:endParaRPr lang="ja-JP" altLang="en-US" dirty="0"/>
          </a:p>
        </p:txBody>
      </p:sp>
    </p:spTree>
    <p:extLst>
      <p:ext uri="{BB962C8B-B14F-4D97-AF65-F5344CB8AC3E}">
        <p14:creationId xmlns:p14="http://schemas.microsoft.com/office/powerpoint/2010/main" val="421025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補足#2">
    <p:spTree>
      <p:nvGrpSpPr>
        <p:cNvPr id="1" name=""/>
        <p:cNvGrpSpPr/>
        <p:nvPr/>
      </p:nvGrpSpPr>
      <p:grpSpPr>
        <a:xfrm>
          <a:off x="0" y="0"/>
          <a:ext cx="0" cy="0"/>
          <a:chOff x="0" y="0"/>
          <a:chExt cx="0" cy="0"/>
        </a:xfrm>
      </p:grpSpPr>
      <p:sp>
        <p:nvSpPr>
          <p:cNvPr id="2" name="タイトル 1"/>
          <p:cNvSpPr>
            <a:spLocks noGrp="1"/>
          </p:cNvSpPr>
          <p:nvPr>
            <p:ph type="title"/>
          </p:nvPr>
        </p:nvSpPr>
        <p:spPr>
          <a:xfrm>
            <a:off x="308484" y="404664"/>
            <a:ext cx="9253028" cy="396044"/>
          </a:xfrm>
        </p:spPr>
        <p:txBody>
          <a:bodyPr/>
          <a:lstStyle>
            <a:lvl1pPr algn="ctr">
              <a:lnSpc>
                <a:spcPct val="110000"/>
              </a:lnSpc>
              <a:defRPr b="0">
                <a:solidFill>
                  <a:schemeClr val="tx2"/>
                </a:solidFill>
              </a:defRPr>
            </a:lvl1pPr>
          </a:lstStyle>
          <a:p>
            <a:r>
              <a:rPr kumimoji="1" lang="ja-JP" altLang="en-US"/>
              <a:t>マスター タイトルの書式設定</a:t>
            </a:r>
            <a:endParaRPr kumimoji="1" lang="ja-JP" altLang="en-US" dirty="0"/>
          </a:p>
        </p:txBody>
      </p:sp>
      <p:sp>
        <p:nvSpPr>
          <p:cNvPr id="13" name="フッター プレースホルダー 3"/>
          <p:cNvSpPr>
            <a:spLocks noGrp="1"/>
          </p:cNvSpPr>
          <p:nvPr>
            <p:ph type="ftr" sz="quarter" idx="3"/>
          </p:nvPr>
        </p:nvSpPr>
        <p:spPr>
          <a:xfrm>
            <a:off x="272480" y="6381328"/>
            <a:ext cx="632346" cy="202260"/>
          </a:xfrm>
          <a:prstGeom prst="rect">
            <a:avLst/>
          </a:prstGeom>
          <a:solidFill>
            <a:schemeClr val="bg1">
              <a:lumMod val="95000"/>
            </a:schemeClr>
          </a:solidFill>
          <a:ln>
            <a:noFill/>
          </a:ln>
        </p:spPr>
        <p:txBody>
          <a:bodyPr wrap="square" lIns="0" tIns="36000" rIns="0" bIns="18000" anchor="ctr" anchorCtr="0">
            <a:spAutoFit/>
          </a:bodyPr>
          <a:lstStyle>
            <a:lvl1pPr algn="ctr">
              <a:lnSpc>
                <a:spcPct val="120000"/>
              </a:lnSpc>
              <a:defRPr sz="800">
                <a:solidFill>
                  <a:srgbClr val="4D4D4D"/>
                </a:solidFill>
                <a:latin typeface="+mn-ea"/>
                <a:ea typeface="+mn-ea"/>
                <a:cs typeface="メイリオ" pitchFamily="50" charset="-128"/>
              </a:defRPr>
            </a:lvl1pPr>
          </a:lstStyle>
          <a:p>
            <a:r>
              <a:rPr lang="en-US" altLang="ja-JP" dirty="0"/>
              <a:t>#P20081</a:t>
            </a:r>
            <a:endParaRPr lang="ja-JP" altLang="en-US" dirty="0"/>
          </a:p>
        </p:txBody>
      </p:sp>
      <p:sp>
        <p:nvSpPr>
          <p:cNvPr id="6" name="スライド番号プレースホルダー 5"/>
          <p:cNvSpPr>
            <a:spLocks noGrp="1"/>
          </p:cNvSpPr>
          <p:nvPr>
            <p:ph type="sldNum" sz="quarter" idx="4"/>
          </p:nvPr>
        </p:nvSpPr>
        <p:spPr>
          <a:xfrm>
            <a:off x="7329264" y="641224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
        <p:nvSpPr>
          <p:cNvPr id="11" name="角丸四角形 6"/>
          <p:cNvSpPr/>
          <p:nvPr/>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角丸四角形 6"/>
          <p:cNvSpPr/>
          <p:nvPr/>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角丸四角形 6">
            <a:extLst>
              <a:ext uri="{FF2B5EF4-FFF2-40B4-BE49-F238E27FC236}">
                <a16:creationId xmlns:a16="http://schemas.microsoft.com/office/drawing/2014/main" id="{63E67604-67D7-4315-957C-1E388E36ABD3}"/>
              </a:ext>
            </a:extLst>
          </p:cNvPr>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12" name="AutoShape 3"/>
          <p:cNvSpPr>
            <a:spLocks noChangeArrowheads="1"/>
          </p:cNvSpPr>
          <p:nvPr userDrawn="1"/>
        </p:nvSpPr>
        <p:spPr bwMode="gray">
          <a:xfrm>
            <a:off x="3405188" y="6498470"/>
            <a:ext cx="3095625" cy="1938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40000"/>
              </a:lnSpc>
              <a:spcAft>
                <a:spcPts val="1200"/>
              </a:spcAft>
            </a:pPr>
            <a:r>
              <a:rPr lang="en-US" altLang="ja-JP" sz="900" dirty="0">
                <a:solidFill>
                  <a:schemeClr val="tx1"/>
                </a:solidFill>
                <a:latin typeface="+mn-ea"/>
                <a:ea typeface="+mn-ea"/>
                <a:cs typeface="メイリオ" pitchFamily="50" charset="-128"/>
              </a:rPr>
              <a:t>Kurashiki</a:t>
            </a:r>
            <a:r>
              <a:rPr lang="en-US" altLang="ja-JP" sz="900" baseline="0" dirty="0">
                <a:solidFill>
                  <a:schemeClr val="tx1"/>
                </a:solidFill>
                <a:latin typeface="+mn-ea"/>
                <a:ea typeface="+mn-ea"/>
                <a:cs typeface="メイリオ" pitchFamily="50" charset="-128"/>
              </a:rPr>
              <a:t> City</a:t>
            </a:r>
            <a:endParaRPr lang="en-US" altLang="ja-JP" sz="900" dirty="0">
              <a:solidFill>
                <a:schemeClr val="tx1"/>
              </a:solidFill>
              <a:latin typeface="+mn-ea"/>
              <a:ea typeface="+mn-ea"/>
              <a:cs typeface="メイリオ" pitchFamily="50" charset="-128"/>
            </a:endParaRPr>
          </a:p>
        </p:txBody>
      </p:sp>
      <p:pic>
        <p:nvPicPr>
          <p:cNvPr id="14" name="Picture 2" descr="C:\Users\penpen\Desktop\東北ブロックセミナー\shisyo.gif"/>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268924" y="6498049"/>
            <a:ext cx="276078" cy="2164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enpen\Desktop\東北ブロックセミナー\kura.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85048" y="6470754"/>
            <a:ext cx="670086" cy="2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1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a:xfrm>
            <a:off x="92460" y="6575112"/>
            <a:ext cx="632346" cy="202260"/>
          </a:xfrm>
          <a:prstGeom prst="rect">
            <a:avLst/>
          </a:prstGeom>
          <a:solidFill>
            <a:srgbClr val="F2F2F2"/>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dirty="0"/>
              <a:t>#P20081</a:t>
            </a:r>
            <a:endParaRPr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6" name="AutoShape 3"/>
          <p:cNvSpPr>
            <a:spLocks noChangeArrowheads="1"/>
          </p:cNvSpPr>
          <p:nvPr userDrawn="1"/>
        </p:nvSpPr>
        <p:spPr bwMode="gray">
          <a:xfrm>
            <a:off x="3405188" y="6597352"/>
            <a:ext cx="3095625" cy="1938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40000"/>
              </a:lnSpc>
              <a:spcAft>
                <a:spcPts val="1200"/>
              </a:spcAft>
            </a:pPr>
            <a:r>
              <a:rPr lang="en-US" altLang="ja-JP" sz="900" dirty="0">
                <a:solidFill>
                  <a:schemeClr val="tx1"/>
                </a:solidFill>
                <a:latin typeface="+mn-ea"/>
                <a:ea typeface="+mn-ea"/>
                <a:cs typeface="メイリオ" pitchFamily="50" charset="-128"/>
              </a:rPr>
              <a:t>Kurashiki</a:t>
            </a:r>
            <a:r>
              <a:rPr lang="en-US" altLang="ja-JP" sz="900" baseline="0" dirty="0">
                <a:solidFill>
                  <a:schemeClr val="tx1"/>
                </a:solidFill>
                <a:latin typeface="+mn-ea"/>
                <a:ea typeface="+mn-ea"/>
                <a:cs typeface="メイリオ" pitchFamily="50" charset="-128"/>
              </a:rPr>
              <a:t> City</a:t>
            </a:r>
            <a:endParaRPr lang="en-US" altLang="ja-JP" sz="900" dirty="0">
              <a:solidFill>
                <a:schemeClr val="tx1"/>
              </a:solidFill>
              <a:latin typeface="+mn-ea"/>
              <a:ea typeface="+mn-ea"/>
              <a:cs typeface="メイリオ" pitchFamily="50" charset="-128"/>
            </a:endParaRPr>
          </a:p>
        </p:txBody>
      </p:sp>
      <p:pic>
        <p:nvPicPr>
          <p:cNvPr id="7" name="Picture 2" descr="C:\Users\penpen\Desktop\東北ブロックセミナー\shisyo.gif"/>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268924" y="6596931"/>
            <a:ext cx="276078" cy="216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enpen\Desktop\東北ブロックセミナー\kura.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85048" y="6541330"/>
            <a:ext cx="670086" cy="2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ブランク（サブカラー｜無彩色）">
    <p:bg bwMode="gray">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679291F2-06DE-4B18-8093-3A036929E75E}"/>
              </a:ext>
            </a:extLst>
          </p:cNvPr>
          <p:cNvSpPr>
            <a:spLocks noChangeArrowheads="1"/>
          </p:cNvSpPr>
          <p:nvPr userDrawn="1"/>
        </p:nvSpPr>
        <p:spPr bwMode="auto">
          <a:xfrm>
            <a:off x="0" y="0"/>
            <a:ext cx="9906000" cy="6858000"/>
          </a:xfrm>
          <a:prstGeom prst="roundRect">
            <a:avLst>
              <a:gd name="adj" fmla="val 0"/>
            </a:avLst>
          </a:prstGeom>
          <a:solidFill>
            <a:schemeClr val="tx1">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7" name="AutoShape 3">
            <a:extLst>
              <a:ext uri="{FF2B5EF4-FFF2-40B4-BE49-F238E27FC236}">
                <a16:creationId xmlns:a16="http://schemas.microsoft.com/office/drawing/2014/main" id="{A2B1BAEE-C037-6C4A-A005-57219A41A5F0}"/>
              </a:ext>
            </a:extLst>
          </p:cNvPr>
          <p:cNvSpPr>
            <a:spLocks noChangeArrowheads="1"/>
          </p:cNvSpPr>
          <p:nvPr/>
        </p:nvSpPr>
        <p:spPr bwMode="auto">
          <a:xfrm>
            <a:off x="0" y="0"/>
            <a:ext cx="9906000" cy="6858000"/>
          </a:xfrm>
          <a:prstGeom prst="roundRect">
            <a:avLst>
              <a:gd name="adj" fmla="val 0"/>
            </a:avLst>
          </a:prstGeom>
          <a:solidFill>
            <a:schemeClr val="tx1">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bwMode="gray">
          <a:xfrm>
            <a:off x="92460" y="6575112"/>
            <a:ext cx="632346" cy="202260"/>
          </a:xfrm>
          <a:prstGeom prst="rect">
            <a:avLst/>
          </a:prstGeom>
          <a:solidFill>
            <a:srgbClr val="FFFFFF"/>
          </a:solidFill>
        </p:spPr>
        <p:txBody>
          <a:bodyPr lIns="0" tIns="36000" rIns="0" bIns="18000" anchor="ctr" anchorCtr="0"/>
          <a:lstStyle>
            <a:lvl1pPr algn="ctr">
              <a:lnSpc>
                <a:spcPct val="120000"/>
              </a:lnSpc>
              <a:defRPr sz="800">
                <a:solidFill>
                  <a:schemeClr val="tx1"/>
                </a:solidFill>
                <a:latin typeface="+mn-ea"/>
                <a:ea typeface="+mn-ea"/>
                <a:cs typeface="メイリオ" pitchFamily="50" charset="-128"/>
              </a:defRPr>
            </a:lvl1pPr>
          </a:lstStyle>
          <a:p>
            <a:r>
              <a:rPr lang="en-US" altLang="ja-JP" dirty="0"/>
              <a:t>#P20081</a:t>
            </a:r>
            <a:endParaRPr lang="ja-JP" altLang="en-US" dirty="0"/>
          </a:p>
        </p:txBody>
      </p:sp>
      <p:sp>
        <p:nvSpPr>
          <p:cNvPr id="6" name="スライド番号プレースホルダー 5"/>
          <p:cNvSpPr>
            <a:spLocks noGrp="1"/>
          </p:cNvSpPr>
          <p:nvPr>
            <p:ph type="sldNum" sz="quarter" idx="4"/>
          </p:nvPr>
        </p:nvSpPr>
        <p:spPr bwMode="gray">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78146084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ブランク（サブカラー｜メイン）">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0BF4B38-E87B-445A-B4E3-34B6A3FC93AE}"/>
              </a:ext>
            </a:extLst>
          </p:cNvPr>
          <p:cNvSpPr>
            <a:spLocks noChangeArrowheads="1"/>
          </p:cNvSpPr>
          <p:nvPr userDrawn="1"/>
        </p:nvSpPr>
        <p:spPr bwMode="auto">
          <a:xfrm>
            <a:off x="0" y="0"/>
            <a:ext cx="9906000" cy="6858000"/>
          </a:xfrm>
          <a:prstGeom prst="roundRect">
            <a:avLst>
              <a:gd name="adj" fmla="val 0"/>
            </a:avLst>
          </a:prstGeom>
          <a:solidFill>
            <a:schemeClr val="bg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7" name="AutoShape 3">
            <a:extLst>
              <a:ext uri="{FF2B5EF4-FFF2-40B4-BE49-F238E27FC236}">
                <a16:creationId xmlns:a16="http://schemas.microsoft.com/office/drawing/2014/main" id="{AB8DA4DA-FC0C-AF40-93F6-E90E2DD59D9A}"/>
              </a:ext>
            </a:extLst>
          </p:cNvPr>
          <p:cNvSpPr>
            <a:spLocks noChangeArrowheads="1"/>
          </p:cNvSpPr>
          <p:nvPr/>
        </p:nvSpPr>
        <p:spPr bwMode="auto">
          <a:xfrm>
            <a:off x="0" y="0"/>
            <a:ext cx="9906000" cy="6858000"/>
          </a:xfrm>
          <a:prstGeom prst="roundRect">
            <a:avLst>
              <a:gd name="adj" fmla="val 0"/>
            </a:avLst>
          </a:prstGeom>
          <a:solidFill>
            <a:schemeClr val="bg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bwMode="gray">
          <a:xfrm>
            <a:off x="92460" y="6575112"/>
            <a:ext cx="632346" cy="202260"/>
          </a:xfrm>
          <a:prstGeom prst="rect">
            <a:avLst/>
          </a:prstGeom>
          <a:solidFill>
            <a:srgbClr val="FFFFFF"/>
          </a:solidFill>
        </p:spPr>
        <p:txBody>
          <a:bodyPr lIns="0" tIns="36000" rIns="0" bIns="18000" anchor="ctr" anchorCtr="0"/>
          <a:lstStyle>
            <a:lvl1pPr algn="ctr">
              <a:lnSpc>
                <a:spcPct val="120000"/>
              </a:lnSpc>
              <a:defRPr sz="800">
                <a:solidFill>
                  <a:schemeClr val="tx1"/>
                </a:solidFill>
                <a:latin typeface="+mn-ea"/>
                <a:ea typeface="+mn-ea"/>
                <a:cs typeface="メイリオ" pitchFamily="50" charset="-128"/>
              </a:defRPr>
            </a:lvl1pPr>
          </a:lstStyle>
          <a:p>
            <a:r>
              <a:rPr lang="en-US" altLang="ja-JP" dirty="0"/>
              <a:t>#P20081</a:t>
            </a:r>
            <a:endParaRPr lang="ja-JP" altLang="en-US" dirty="0"/>
          </a:p>
        </p:txBody>
      </p:sp>
      <p:sp>
        <p:nvSpPr>
          <p:cNvPr id="6" name="スライド番号プレースホルダー 5"/>
          <p:cNvSpPr>
            <a:spLocks noGrp="1"/>
          </p:cNvSpPr>
          <p:nvPr>
            <p:ph type="sldNum" sz="quarter" idx="4"/>
          </p:nvPr>
        </p:nvSpPr>
        <p:spPr bwMode="gray">
          <a:xfrm>
            <a:off x="7437276" y="6592267"/>
            <a:ext cx="2311400" cy="257113"/>
          </a:xfrm>
          <a:prstGeom prst="rect">
            <a:avLst/>
          </a:prstGeom>
        </p:spPr>
        <p:txBody>
          <a:bodyPr vert="horz" lIns="0" tIns="0" rIns="0" bIns="0" rtlCol="0" anchor="ctr"/>
          <a:lstStyle>
            <a:lvl1pPr algn="r">
              <a:defRPr sz="10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407348998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4" name="AutoShape 3"/>
          <p:cNvSpPr>
            <a:spLocks noChangeArrowheads="1"/>
          </p:cNvSpPr>
          <p:nvPr/>
        </p:nvSpPr>
        <p:spPr bwMode="gray">
          <a:xfrm>
            <a:off x="3405188" y="6597352"/>
            <a:ext cx="3095625" cy="1938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40000"/>
              </a:lnSpc>
              <a:spcAft>
                <a:spcPts val="1200"/>
              </a:spcAft>
            </a:pPr>
            <a:r>
              <a:rPr lang="en-US" altLang="ja-JP" sz="900" dirty="0">
                <a:solidFill>
                  <a:schemeClr val="tx1"/>
                </a:solidFill>
                <a:latin typeface="+mn-ea"/>
                <a:ea typeface="+mn-ea"/>
                <a:cs typeface="メイリオ" pitchFamily="50" charset="-128"/>
              </a:rPr>
              <a:t>Kurashiki</a:t>
            </a:r>
            <a:r>
              <a:rPr lang="en-US" altLang="ja-JP" sz="900" baseline="0" dirty="0">
                <a:solidFill>
                  <a:schemeClr val="tx1"/>
                </a:solidFill>
                <a:latin typeface="+mn-ea"/>
                <a:ea typeface="+mn-ea"/>
                <a:cs typeface="メイリオ" pitchFamily="50" charset="-128"/>
              </a:rPr>
              <a:t> City</a:t>
            </a:r>
            <a:endParaRPr lang="en-US" altLang="ja-JP" sz="900" dirty="0">
              <a:solidFill>
                <a:schemeClr val="tx1"/>
              </a:solidFill>
              <a:latin typeface="+mn-ea"/>
              <a:ea typeface="+mn-ea"/>
              <a:cs typeface="メイリオ" pitchFamily="50" charset="-128"/>
            </a:endParaRPr>
          </a:p>
        </p:txBody>
      </p:sp>
      <p:pic>
        <p:nvPicPr>
          <p:cNvPr id="1026" name="Picture 2" descr="C:\Users\penpen\Desktop\東北ブロックセミナー\shisyo.gif"/>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4268924" y="6596931"/>
            <a:ext cx="276078" cy="2164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enpen\Desktop\東北ブロックセミナー\kura.png"/>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5385048" y="6541330"/>
            <a:ext cx="670086" cy="2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423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110000"/>
        </a:lnSpc>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p15:clr>
            <a:srgbClr val="F26B43"/>
          </p15:clr>
        </p15:guide>
        <p15:guide id="14" pos="3120">
          <p15:clr>
            <a:srgbClr val="F26B43"/>
          </p15:clr>
        </p15:guide>
        <p15:guide id="15" pos="3301">
          <p15:clr>
            <a:srgbClr val="F26B43"/>
          </p15:clr>
        </p15:guide>
        <p15:guide id="16" pos="2939">
          <p15:clr>
            <a:srgbClr val="F26B43"/>
          </p15:clr>
        </p15:guide>
        <p15:guide id="17" pos="4095">
          <p15:clr>
            <a:srgbClr val="F26B43"/>
          </p15:clr>
        </p15:guide>
        <p15:guide id="18" pos="2145">
          <p15:clr>
            <a:srgbClr val="F26B43"/>
          </p15:clr>
        </p15:guide>
        <p15:guide id="19" orient="horz" pos="1185">
          <p15:clr>
            <a:srgbClr val="F26B43"/>
          </p15:clr>
        </p15:guide>
        <p15:guide id="20" orient="horz" pos="3135">
          <p15:clr>
            <a:srgbClr val="F26B43"/>
          </p15:clr>
        </p15:guide>
        <p15:guide id="21" pos="512">
          <p15:clr>
            <a:srgbClr val="F26B43"/>
          </p15:clr>
        </p15:guide>
        <p15:guide id="22" pos="5728">
          <p15:clr>
            <a:srgbClr val="F26B43"/>
          </p15:clr>
        </p15:guide>
        <p15:guide id="23" orient="horz" pos="414">
          <p15:clr>
            <a:srgbClr val="F26B43"/>
          </p15:clr>
        </p15:guide>
        <p15:guide id="24" orient="horz" pos="39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549276"/>
            <a:ext cx="8915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628776"/>
            <a:ext cx="8915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9147EE3-40E5-423F-92AA-CE7763760F80}" type="datetime1">
              <a:rPr lang="ja-JP" altLang="en-US" smtClean="0"/>
              <a:t>2022/5/25</a:t>
            </a:fld>
            <a:endParaRPr lang="ja-JP" altLang="en-US" dirty="0"/>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ー 5"/>
          <p:cNvSpPr>
            <a:spLocks noGrp="1"/>
          </p:cNvSpPr>
          <p:nvPr>
            <p:ph type="sldNum" sz="quarter" idx="4"/>
          </p:nvPr>
        </p:nvSpPr>
        <p:spPr>
          <a:xfrm>
            <a:off x="7570502" y="6448252"/>
            <a:ext cx="23114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bg1"/>
                </a:solidFill>
                <a:latin typeface="+mn-lt"/>
                <a:ea typeface="+mn-ea"/>
              </a:defRPr>
            </a:lvl1pPr>
          </a:lstStyle>
          <a:p>
            <a:pPr>
              <a:defRPr/>
            </a:pPr>
            <a:fld id="{E0D0A82F-D985-4E0D-B856-60F8F4D3BA1D}" type="slidenum">
              <a:rPr lang="ja-JP" altLang="en-US" smtClean="0"/>
              <a:pPr>
                <a:defRPr/>
              </a:pPr>
              <a:t>‹#›</a:t>
            </a:fld>
            <a:endParaRPr lang="ja-JP" altLang="en-US" dirty="0"/>
          </a:p>
        </p:txBody>
      </p:sp>
    </p:spTree>
    <p:extLst>
      <p:ext uri="{BB962C8B-B14F-4D97-AF65-F5344CB8AC3E}">
        <p14:creationId xmlns:p14="http://schemas.microsoft.com/office/powerpoint/2010/main" val="36287164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ctr" rtl="0" fontAlgn="base">
        <a:spcBef>
          <a:spcPct val="0"/>
        </a:spcBef>
        <a:spcAft>
          <a:spcPct val="0"/>
        </a:spcAft>
        <a:defRPr kumimoji="1" sz="3600" kern="1200">
          <a:solidFill>
            <a:schemeClr val="tx1"/>
          </a:solidFill>
          <a:latin typeface="+mj-lt"/>
          <a:ea typeface="+mj-ea"/>
          <a:cs typeface="+mj-cs"/>
        </a:defRPr>
      </a:lvl1pPr>
      <a:lvl2pPr algn="ctr" rtl="0" fontAlgn="base">
        <a:spcBef>
          <a:spcPct val="0"/>
        </a:spcBef>
        <a:spcAft>
          <a:spcPct val="0"/>
        </a:spcAft>
        <a:defRPr kumimoji="1" sz="3600">
          <a:solidFill>
            <a:schemeClr val="tx1"/>
          </a:solidFill>
          <a:latin typeface="Calibri" pitchFamily="34" charset="0"/>
          <a:ea typeface="ＭＳ Ｐゴシック" charset="-128"/>
        </a:defRPr>
      </a:lvl2pPr>
      <a:lvl3pPr algn="ctr" rtl="0" fontAlgn="base">
        <a:spcBef>
          <a:spcPct val="0"/>
        </a:spcBef>
        <a:spcAft>
          <a:spcPct val="0"/>
        </a:spcAft>
        <a:defRPr kumimoji="1" sz="3600">
          <a:solidFill>
            <a:schemeClr val="tx1"/>
          </a:solidFill>
          <a:latin typeface="Calibri" pitchFamily="34" charset="0"/>
          <a:ea typeface="ＭＳ Ｐゴシック" charset="-128"/>
        </a:defRPr>
      </a:lvl3pPr>
      <a:lvl4pPr algn="ctr" rtl="0" fontAlgn="base">
        <a:spcBef>
          <a:spcPct val="0"/>
        </a:spcBef>
        <a:spcAft>
          <a:spcPct val="0"/>
        </a:spcAft>
        <a:defRPr kumimoji="1" sz="3600">
          <a:solidFill>
            <a:schemeClr val="tx1"/>
          </a:solidFill>
          <a:latin typeface="Calibri" pitchFamily="34" charset="0"/>
          <a:ea typeface="ＭＳ Ｐゴシック" charset="-128"/>
        </a:defRPr>
      </a:lvl4pPr>
      <a:lvl5pPr algn="ctr" rtl="0" fontAlgn="base">
        <a:spcBef>
          <a:spcPct val="0"/>
        </a:spcBef>
        <a:spcAft>
          <a:spcPct val="0"/>
        </a:spcAft>
        <a:defRPr kumimoji="1" sz="3600">
          <a:solidFill>
            <a:schemeClr val="tx1"/>
          </a:solidFill>
          <a:latin typeface="Calibri" pitchFamily="34" charset="0"/>
          <a:ea typeface="ＭＳ Ｐゴシック" charset="-128"/>
        </a:defRPr>
      </a:lvl5pPr>
      <a:lvl6pPr marL="457200" algn="ctr" rtl="0" fontAlgn="base">
        <a:spcBef>
          <a:spcPct val="0"/>
        </a:spcBef>
        <a:spcAft>
          <a:spcPct val="0"/>
        </a:spcAft>
        <a:defRPr kumimoji="1" sz="3600">
          <a:solidFill>
            <a:schemeClr val="tx1"/>
          </a:solidFill>
          <a:latin typeface="Calibri" pitchFamily="34" charset="0"/>
          <a:ea typeface="ＭＳ Ｐゴシック" charset="-128"/>
        </a:defRPr>
      </a:lvl6pPr>
      <a:lvl7pPr marL="914400" algn="ctr" rtl="0" fontAlgn="base">
        <a:spcBef>
          <a:spcPct val="0"/>
        </a:spcBef>
        <a:spcAft>
          <a:spcPct val="0"/>
        </a:spcAft>
        <a:defRPr kumimoji="1" sz="3600">
          <a:solidFill>
            <a:schemeClr val="tx1"/>
          </a:solidFill>
          <a:latin typeface="Calibri" pitchFamily="34" charset="0"/>
          <a:ea typeface="ＭＳ Ｐゴシック" charset="-128"/>
        </a:defRPr>
      </a:lvl7pPr>
      <a:lvl8pPr marL="1371600" algn="ctr" rtl="0" fontAlgn="base">
        <a:spcBef>
          <a:spcPct val="0"/>
        </a:spcBef>
        <a:spcAft>
          <a:spcPct val="0"/>
        </a:spcAft>
        <a:defRPr kumimoji="1" sz="3600">
          <a:solidFill>
            <a:schemeClr val="tx1"/>
          </a:solidFill>
          <a:latin typeface="Calibri" pitchFamily="34" charset="0"/>
          <a:ea typeface="ＭＳ Ｐゴシック" charset="-128"/>
        </a:defRPr>
      </a:lvl8pPr>
      <a:lvl9pPr marL="1828800" algn="ctr" rtl="0" fontAlgn="base">
        <a:spcBef>
          <a:spcPct val="0"/>
        </a:spcBef>
        <a:spcAft>
          <a:spcPct val="0"/>
        </a:spcAft>
        <a:defRPr kumimoji="1" sz="36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ＭＳ ゴシック" panose="020B0609070205080204" pitchFamily="49" charset="-128"/>
          <a:ea typeface="ＭＳ ゴシック" panose="020B0609070205080204" pitchFamily="49" charset="-128"/>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0.xml"/><Relationship Id="rId1" Type="http://schemas.openxmlformats.org/officeDocument/2006/relationships/themeOverride" Target="../theme/themeOverride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直角三角形 46"/>
          <p:cNvSpPr/>
          <p:nvPr/>
        </p:nvSpPr>
        <p:spPr bwMode="auto">
          <a:xfrm flipH="1">
            <a:off x="9285287" y="6237288"/>
            <a:ext cx="620713" cy="620713"/>
          </a:xfrm>
          <a:prstGeom prst="rtTriangle">
            <a:avLst/>
          </a:prstGeom>
          <a:solidFill>
            <a:srgbClr val="558ED5"/>
          </a:solidFill>
          <a:ln>
            <a:noFill/>
          </a:ln>
          <a:effectLst/>
        </p:spPr>
        <p:txBody>
          <a:bodyPr lIns="0" tIns="0" rIns="0" bIns="0" rtlCol="0" anchor="ctr">
            <a:no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48" name="直角三角形 47"/>
          <p:cNvSpPr/>
          <p:nvPr/>
        </p:nvSpPr>
        <p:spPr bwMode="auto">
          <a:xfrm flipV="1">
            <a:off x="0" y="0"/>
            <a:ext cx="620713" cy="620713"/>
          </a:xfrm>
          <a:prstGeom prst="rtTriangle">
            <a:avLst/>
          </a:prstGeom>
          <a:solidFill>
            <a:srgbClr val="558ED5"/>
          </a:solidFill>
          <a:ln>
            <a:noFill/>
          </a:ln>
          <a:effectLst/>
        </p:spPr>
        <p:txBody>
          <a:bodyPr lIns="0" tIns="0" rIns="0" bIns="0" rtlCol="0" anchor="ctr">
            <a:no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52" name="タイトル 51">
            <a:extLst>
              <a:ext uri="{FF2B5EF4-FFF2-40B4-BE49-F238E27FC236}">
                <a16:creationId xmlns:a16="http://schemas.microsoft.com/office/drawing/2014/main" id="{81019F8D-0C7E-5E41-AEB7-95811C489336}"/>
              </a:ext>
            </a:extLst>
          </p:cNvPr>
          <p:cNvSpPr>
            <a:spLocks noGrp="1"/>
          </p:cNvSpPr>
          <p:nvPr>
            <p:ph type="ctrTitle"/>
          </p:nvPr>
        </p:nvSpPr>
        <p:spPr>
          <a:xfrm>
            <a:off x="812800" y="2672802"/>
            <a:ext cx="7848612" cy="725648"/>
          </a:xfrm>
        </p:spPr>
        <p:txBody>
          <a:bodyPr/>
          <a:lstStyle/>
          <a:p>
            <a:r>
              <a:rPr lang="ja-JP" altLang="en-US" sz="4000" dirty="0">
                <a:solidFill>
                  <a:srgbClr val="373737"/>
                </a:solidFill>
              </a:rPr>
              <a:t>市民への広報・啓発について</a:t>
            </a:r>
            <a:endParaRPr lang="ja-JP" altLang="en-US" sz="4000" dirty="0"/>
          </a:p>
        </p:txBody>
      </p:sp>
      <p:sp>
        <p:nvSpPr>
          <p:cNvPr id="99" name="AutoShape 3">
            <a:extLst>
              <a:ext uri="{FF2B5EF4-FFF2-40B4-BE49-F238E27FC236}">
                <a16:creationId xmlns:a16="http://schemas.microsoft.com/office/drawing/2014/main" id="{A6E47CA2-D7F9-0547-8B2B-4FA5D3A9E8D9}"/>
              </a:ext>
            </a:extLst>
          </p:cNvPr>
          <p:cNvSpPr>
            <a:spLocks noChangeArrowheads="1"/>
          </p:cNvSpPr>
          <p:nvPr/>
        </p:nvSpPr>
        <p:spPr bwMode="auto">
          <a:xfrm>
            <a:off x="4412940" y="4185084"/>
            <a:ext cx="5040560" cy="61555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373737"/>
                </a:solidFill>
                <a:effectLst/>
                <a:uLnTx/>
                <a:uFillTx/>
                <a:latin typeface="メイリオ" pitchFamily="50" charset="-128"/>
                <a:ea typeface="メイリオ" pitchFamily="50" charset="-128"/>
                <a:cs typeface="メイリオ" pitchFamily="50" charset="-128"/>
              </a:rPr>
              <a:t>倉敷市環境リサイクル局 リサイクル推進部 一般廃棄物対策課 </a:t>
            </a:r>
          </a:p>
        </p:txBody>
      </p:sp>
      <p:sp>
        <p:nvSpPr>
          <p:cNvPr id="6" name="テキスト ボックス 5">
            <a:extLst>
              <a:ext uri="{FF2B5EF4-FFF2-40B4-BE49-F238E27FC236}">
                <a16:creationId xmlns:a16="http://schemas.microsoft.com/office/drawing/2014/main" id="{8380CD05-2E6A-48F2-98C9-A348345FCB95}"/>
              </a:ext>
            </a:extLst>
          </p:cNvPr>
          <p:cNvSpPr txBox="1"/>
          <p:nvPr/>
        </p:nvSpPr>
        <p:spPr>
          <a:xfrm>
            <a:off x="8229364" y="512676"/>
            <a:ext cx="1055923" cy="369332"/>
          </a:xfrm>
          <a:prstGeom prst="rect">
            <a:avLst/>
          </a:prstGeom>
          <a:noFill/>
          <a:ln>
            <a:solidFill>
              <a:schemeClr val="tx1"/>
            </a:solidFill>
          </a:ln>
        </p:spPr>
        <p:txBody>
          <a:bodyPr wrap="square" rtlCol="0">
            <a:spAutoFit/>
          </a:bodyPr>
          <a:lstStyle/>
          <a:p>
            <a:pPr algn="ctr"/>
            <a:r>
              <a:rPr lang="ja-JP" altLang="en-US" dirty="0"/>
              <a:t>別紙３</a:t>
            </a:r>
            <a:endParaRPr kumimoji="1" lang="ja-JP" altLang="en-US" dirty="0"/>
          </a:p>
        </p:txBody>
      </p:sp>
    </p:spTree>
    <p:extLst>
      <p:ext uri="{BB962C8B-B14F-4D97-AF65-F5344CB8AC3E}">
        <p14:creationId xmlns:p14="http://schemas.microsoft.com/office/powerpoint/2010/main" val="126289031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
            <a:extLst>
              <a:ext uri="{FF2B5EF4-FFF2-40B4-BE49-F238E27FC236}">
                <a16:creationId xmlns:a16="http://schemas.microsoft.com/office/drawing/2014/main" id="{312FDB21-0339-47BE-A259-DD6DD56B4ED7}"/>
              </a:ext>
            </a:extLst>
          </p:cNvPr>
          <p:cNvSpPr>
            <a:spLocks noChangeArrowheads="1"/>
          </p:cNvSpPr>
          <p:nvPr/>
        </p:nvSpPr>
        <p:spPr bwMode="auto">
          <a:xfrm>
            <a:off x="0" y="0"/>
            <a:ext cx="9906000" cy="468000"/>
          </a:xfrm>
          <a:prstGeom prst="roundRect">
            <a:avLst>
              <a:gd name="adj" fmla="val 0"/>
            </a:avLst>
          </a:prstGeom>
          <a:solidFill>
            <a:srgbClr val="558ED5"/>
          </a:solidFill>
          <a:ln w="25400" algn="ctr">
            <a:noFill/>
            <a:round/>
            <a:headEnd/>
            <a:tailEnd/>
          </a:ln>
        </p:spPr>
        <p:txBody>
          <a:bodyPr anchor="ctr"/>
          <a:lstStyle/>
          <a:p>
            <a:pPr lvl="0" algn="ctr" defTabSz="914400">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３．民間事業と連携した取組み</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p:txBody>
      </p:sp>
      <p:sp>
        <p:nvSpPr>
          <p:cNvPr id="3" name="テキスト ボックス 2">
            <a:extLst>
              <a:ext uri="{FF2B5EF4-FFF2-40B4-BE49-F238E27FC236}">
                <a16:creationId xmlns:a16="http://schemas.microsoft.com/office/drawing/2014/main" id="{33556579-7E6B-4099-968B-1D1B4AD4A2EE}"/>
              </a:ext>
            </a:extLst>
          </p:cNvPr>
          <p:cNvSpPr txBox="1"/>
          <p:nvPr/>
        </p:nvSpPr>
        <p:spPr>
          <a:xfrm>
            <a:off x="213360" y="1415473"/>
            <a:ext cx="7029012" cy="2308324"/>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kumimoji="1" lang="ja-JP" altLang="en-US" dirty="0"/>
              <a:t>限りある資源の有効活用と、海洋プラスチックごみ対策を目的に、令和３年１０月より、市内のセブンーイレブンの一部店舗にペットボトル回収機を設置し、回収したペットボトルを再びペットボトルに再生する取組みを開始した。</a:t>
            </a:r>
            <a:endParaRPr kumimoji="1" lang="en-US" altLang="ja-JP" dirty="0"/>
          </a:p>
          <a:p>
            <a:r>
              <a:rPr kumimoji="1" lang="ja-JP" altLang="en-US" dirty="0"/>
              <a:t>市内スーパー等の拠点回収やごみステーションの資源ごみ収集と合わせ、市民の排出機会の増加を図り、回収量の増加を見込む。</a:t>
            </a:r>
            <a:endParaRPr kumimoji="1" lang="en-US" altLang="ja-JP" dirty="0"/>
          </a:p>
          <a:p>
            <a:r>
              <a:rPr kumimoji="1" lang="en-US" altLang="ja-JP" dirty="0"/>
              <a:t>【</a:t>
            </a:r>
            <a:r>
              <a:rPr kumimoji="1" lang="ja-JP" altLang="en-US" dirty="0"/>
              <a:t>設置店舗数</a:t>
            </a:r>
            <a:r>
              <a:rPr kumimoji="1" lang="en-US" altLang="ja-JP" dirty="0"/>
              <a:t>】</a:t>
            </a:r>
            <a:r>
              <a:rPr kumimoji="1" lang="ja-JP" altLang="en-US" dirty="0"/>
              <a:t>市内４５店舗　（</a:t>
            </a:r>
            <a:r>
              <a:rPr kumimoji="1" lang="en-US" altLang="ja-JP" dirty="0"/>
              <a:t>R4.5.9</a:t>
            </a:r>
            <a:r>
              <a:rPr kumimoji="1" lang="ja-JP" altLang="en-US" dirty="0"/>
              <a:t>現在　セブンーイレブン・ジャパン</a:t>
            </a:r>
            <a:r>
              <a:rPr kumimoji="1" lang="en-US" altLang="ja-JP" dirty="0"/>
              <a:t>HP</a:t>
            </a:r>
            <a:r>
              <a:rPr kumimoji="1" lang="ja-JP" altLang="en-US" dirty="0"/>
              <a:t>より）</a:t>
            </a:r>
            <a:endParaRPr kumimoji="1" lang="en-US" altLang="ja-JP" dirty="0"/>
          </a:p>
        </p:txBody>
      </p:sp>
      <p:sp>
        <p:nvSpPr>
          <p:cNvPr id="6" name="テキスト ボックス 5">
            <a:extLst>
              <a:ext uri="{FF2B5EF4-FFF2-40B4-BE49-F238E27FC236}">
                <a16:creationId xmlns:a16="http://schemas.microsoft.com/office/drawing/2014/main" id="{4CAECF59-95C1-4C52-BB99-5238FABE83EB}"/>
              </a:ext>
            </a:extLst>
          </p:cNvPr>
          <p:cNvSpPr txBox="1"/>
          <p:nvPr/>
        </p:nvSpPr>
        <p:spPr>
          <a:xfrm>
            <a:off x="0" y="698304"/>
            <a:ext cx="9906000" cy="461665"/>
          </a:xfrm>
          <a:prstGeom prst="rect">
            <a:avLst/>
          </a:prstGeom>
          <a:noFill/>
        </p:spPr>
        <p:txBody>
          <a:bodyPr wrap="square" rtlCol="0">
            <a:spAutoFit/>
          </a:bodyPr>
          <a:lstStyle/>
          <a:p>
            <a:pPr marL="342900" indent="-342900">
              <a:buFont typeface="+mj-ea"/>
              <a:buAutoNum type="circleNumDbPlain"/>
            </a:pPr>
            <a:r>
              <a:rPr kumimoji="1" lang="ja-JP" altLang="en-US" sz="2400" dirty="0"/>
              <a:t> ㈱セブンーイレブン・ジャパン、日本財団と連携したペットボトル回収</a:t>
            </a:r>
            <a:endParaRPr kumimoji="1" lang="en-US" altLang="ja-JP" sz="2400" dirty="0"/>
          </a:p>
        </p:txBody>
      </p:sp>
      <p:sp>
        <p:nvSpPr>
          <p:cNvPr id="7" name="テキスト ボックス 6">
            <a:extLst>
              <a:ext uri="{FF2B5EF4-FFF2-40B4-BE49-F238E27FC236}">
                <a16:creationId xmlns:a16="http://schemas.microsoft.com/office/drawing/2014/main" id="{72D6CD41-71F1-44FF-9560-F3DDC6B60883}"/>
              </a:ext>
            </a:extLst>
          </p:cNvPr>
          <p:cNvSpPr txBox="1"/>
          <p:nvPr/>
        </p:nvSpPr>
        <p:spPr>
          <a:xfrm>
            <a:off x="213360" y="4414424"/>
            <a:ext cx="9479280" cy="923330"/>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kumimoji="1" lang="ja-JP" altLang="en-US" dirty="0"/>
              <a:t>リネットジャパンリサイクル㈱（国の認定事業者）と使用済小型家電の回収について協定を締結し、リネットジャパンリサイクル㈱が、家庭で不用になったパソコンや小型家電を宅配便で回収している。</a:t>
            </a:r>
            <a:endParaRPr kumimoji="1" lang="en-US" altLang="ja-JP" dirty="0"/>
          </a:p>
        </p:txBody>
      </p:sp>
      <p:sp>
        <p:nvSpPr>
          <p:cNvPr id="8" name="テキスト ボックス 7">
            <a:extLst>
              <a:ext uri="{FF2B5EF4-FFF2-40B4-BE49-F238E27FC236}">
                <a16:creationId xmlns:a16="http://schemas.microsoft.com/office/drawing/2014/main" id="{C73D6AEF-D8F5-499F-8CE6-51A61C520B61}"/>
              </a:ext>
            </a:extLst>
          </p:cNvPr>
          <p:cNvSpPr txBox="1"/>
          <p:nvPr/>
        </p:nvSpPr>
        <p:spPr>
          <a:xfrm>
            <a:off x="0" y="3835755"/>
            <a:ext cx="9906000" cy="461665"/>
          </a:xfrm>
          <a:prstGeom prst="rect">
            <a:avLst/>
          </a:prstGeom>
          <a:noFill/>
        </p:spPr>
        <p:txBody>
          <a:bodyPr wrap="square" rtlCol="0">
            <a:spAutoFit/>
          </a:bodyPr>
          <a:lstStyle/>
          <a:p>
            <a:r>
              <a:rPr kumimoji="1" lang="ja-JP" altLang="en-US" sz="2400" dirty="0"/>
              <a:t>② リネットジャパンリサイクル㈱との協定に基づく小型家電回収</a:t>
            </a:r>
            <a:endParaRPr kumimoji="1" lang="en-US" altLang="ja-JP" sz="2400" dirty="0"/>
          </a:p>
        </p:txBody>
      </p:sp>
      <p:pic>
        <p:nvPicPr>
          <p:cNvPr id="9" name="図 8">
            <a:extLst>
              <a:ext uri="{FF2B5EF4-FFF2-40B4-BE49-F238E27FC236}">
                <a16:creationId xmlns:a16="http://schemas.microsoft.com/office/drawing/2014/main" id="{EF544BBD-C7C1-4CC8-9978-08E892DDB2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0893" y="1530422"/>
            <a:ext cx="3075107" cy="2305333"/>
          </a:xfrm>
          <a:prstGeom prst="rect">
            <a:avLst/>
          </a:prstGeom>
        </p:spPr>
      </p:pic>
      <p:pic>
        <p:nvPicPr>
          <p:cNvPr id="10" name="図 9">
            <a:extLst>
              <a:ext uri="{FF2B5EF4-FFF2-40B4-BE49-F238E27FC236}">
                <a16:creationId xmlns:a16="http://schemas.microsoft.com/office/drawing/2014/main" id="{B2B0FFE1-9B27-4843-A1CE-41F53E5247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6962" y="5197041"/>
            <a:ext cx="4348653" cy="1538513"/>
          </a:xfrm>
          <a:prstGeom prst="rect">
            <a:avLst/>
          </a:prstGeom>
        </p:spPr>
      </p:pic>
    </p:spTree>
    <p:extLst>
      <p:ext uri="{BB962C8B-B14F-4D97-AF65-F5344CB8AC3E}">
        <p14:creationId xmlns:p14="http://schemas.microsoft.com/office/powerpoint/2010/main" val="258764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
            <a:extLst>
              <a:ext uri="{FF2B5EF4-FFF2-40B4-BE49-F238E27FC236}">
                <a16:creationId xmlns:a16="http://schemas.microsoft.com/office/drawing/2014/main" id="{312FDB21-0339-47BE-A259-DD6DD56B4ED7}"/>
              </a:ext>
            </a:extLst>
          </p:cNvPr>
          <p:cNvSpPr>
            <a:spLocks noChangeArrowheads="1"/>
          </p:cNvSpPr>
          <p:nvPr/>
        </p:nvSpPr>
        <p:spPr bwMode="auto">
          <a:xfrm>
            <a:off x="0" y="0"/>
            <a:ext cx="9906000" cy="468000"/>
          </a:xfrm>
          <a:prstGeom prst="roundRect">
            <a:avLst>
              <a:gd name="adj" fmla="val 0"/>
            </a:avLst>
          </a:prstGeom>
          <a:solidFill>
            <a:srgbClr val="558ED5"/>
          </a:solidFill>
          <a:ln w="25400" algn="ctr">
            <a:noFill/>
            <a:round/>
            <a:headEnd/>
            <a:tailEnd/>
          </a:ln>
        </p:spPr>
        <p:txBody>
          <a:bodyPr anchor="ctr"/>
          <a:lstStyle/>
          <a:p>
            <a:pPr lvl="0" algn="ctr" defTabSz="914400">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４．「リサイクルフェア</a:t>
            </a:r>
            <a:r>
              <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in</a:t>
            </a: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くらしき２０２１」の開催</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p:txBody>
      </p:sp>
      <p:sp>
        <p:nvSpPr>
          <p:cNvPr id="3" name="テキスト ボックス 2">
            <a:extLst>
              <a:ext uri="{FF2B5EF4-FFF2-40B4-BE49-F238E27FC236}">
                <a16:creationId xmlns:a16="http://schemas.microsoft.com/office/drawing/2014/main" id="{33556579-7E6B-4099-968B-1D1B4AD4A2EE}"/>
              </a:ext>
            </a:extLst>
          </p:cNvPr>
          <p:cNvSpPr txBox="1"/>
          <p:nvPr/>
        </p:nvSpPr>
        <p:spPr>
          <a:xfrm>
            <a:off x="213360" y="590867"/>
            <a:ext cx="9479280" cy="2308324"/>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kumimoji="1" lang="ja-JP" altLang="en-US" dirty="0"/>
              <a:t>令和２年度は、新型コロナウイルス感染拡大の影響により中止した「リサイクルフェア</a:t>
            </a:r>
            <a:r>
              <a:rPr kumimoji="1" lang="en-US" altLang="ja-JP" dirty="0"/>
              <a:t>in</a:t>
            </a:r>
            <a:r>
              <a:rPr kumimoji="1" lang="ja-JP" altLang="en-US" dirty="0"/>
              <a:t>くらしき」を、規模を縮小して感染対策を徹底し、イオンモール倉敷のセントラルコートを会場に開催した。</a:t>
            </a:r>
            <a:endParaRPr kumimoji="1" lang="en-US" altLang="ja-JP" dirty="0"/>
          </a:p>
          <a:p>
            <a:r>
              <a:rPr kumimoji="1" lang="ja-JP" altLang="en-US" dirty="0"/>
              <a:t>参加者には、感染確認があった場合の疫学調査に対応出来るよう、受付で氏名と連絡先を記入いただいた。また、来場者配布用のリーフレットを作成し、３Ｒの啓発や、「暮らしとごみ展」絵画の部受賞作品、ＳＤＧｓの紹介などを掲載した。</a:t>
            </a:r>
            <a:endParaRPr kumimoji="1" lang="en-US" altLang="ja-JP" dirty="0"/>
          </a:p>
          <a:p>
            <a:r>
              <a:rPr kumimoji="1" lang="en-US" altLang="ja-JP" dirty="0"/>
              <a:t>【</a:t>
            </a:r>
            <a:r>
              <a:rPr kumimoji="1" lang="ja-JP" altLang="en-US" dirty="0"/>
              <a:t>開催日</a:t>
            </a:r>
            <a:r>
              <a:rPr kumimoji="1" lang="en-US" altLang="ja-JP" dirty="0"/>
              <a:t>】</a:t>
            </a:r>
            <a:r>
              <a:rPr kumimoji="1" lang="ja-JP" altLang="en-US" dirty="0"/>
              <a:t>令和３年１０月２３日（土）</a:t>
            </a:r>
            <a:endParaRPr kumimoji="1" lang="en-US" altLang="ja-JP" dirty="0"/>
          </a:p>
          <a:p>
            <a:r>
              <a:rPr kumimoji="1" lang="en-US" altLang="ja-JP" dirty="0"/>
              <a:t>【</a:t>
            </a:r>
            <a:r>
              <a:rPr kumimoji="1" lang="ja-JP" altLang="en-US" dirty="0"/>
              <a:t>来場者数</a:t>
            </a:r>
            <a:r>
              <a:rPr kumimoji="1" lang="en-US" altLang="ja-JP" dirty="0"/>
              <a:t>】</a:t>
            </a:r>
            <a:r>
              <a:rPr kumimoji="1" lang="ja-JP" altLang="en-US" dirty="0"/>
              <a:t>５４４名</a:t>
            </a:r>
            <a:endParaRPr kumimoji="1" lang="en-US" altLang="ja-JP" dirty="0"/>
          </a:p>
        </p:txBody>
      </p:sp>
      <p:pic>
        <p:nvPicPr>
          <p:cNvPr id="5" name="図 4">
            <a:extLst>
              <a:ext uri="{FF2B5EF4-FFF2-40B4-BE49-F238E27FC236}">
                <a16:creationId xmlns:a16="http://schemas.microsoft.com/office/drawing/2014/main" id="{B63074DF-39F0-4927-8947-266A0FA1DDC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2805" y="3219231"/>
            <a:ext cx="3759835" cy="2819876"/>
          </a:xfrm>
          <a:prstGeom prst="rect">
            <a:avLst/>
          </a:prstGeom>
        </p:spPr>
      </p:pic>
      <p:pic>
        <p:nvPicPr>
          <p:cNvPr id="10" name="図 9">
            <a:extLst>
              <a:ext uri="{FF2B5EF4-FFF2-40B4-BE49-F238E27FC236}">
                <a16:creationId xmlns:a16="http://schemas.microsoft.com/office/drawing/2014/main" id="{443215DA-FEC8-46F7-9E96-B1B9B3145C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360" y="2866388"/>
            <a:ext cx="2671730" cy="1888460"/>
          </a:xfrm>
          <a:prstGeom prst="rect">
            <a:avLst/>
          </a:prstGeom>
        </p:spPr>
      </p:pic>
      <p:pic>
        <p:nvPicPr>
          <p:cNvPr id="12" name="図 11">
            <a:extLst>
              <a:ext uri="{FF2B5EF4-FFF2-40B4-BE49-F238E27FC236}">
                <a16:creationId xmlns:a16="http://schemas.microsoft.com/office/drawing/2014/main" id="{5B756340-8C61-42A6-BAD6-231BD52079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3360" y="4935718"/>
            <a:ext cx="2671730" cy="1888841"/>
          </a:xfrm>
          <a:prstGeom prst="rect">
            <a:avLst/>
          </a:prstGeom>
        </p:spPr>
      </p:pic>
      <p:pic>
        <p:nvPicPr>
          <p:cNvPr id="14" name="図 13">
            <a:extLst>
              <a:ext uri="{FF2B5EF4-FFF2-40B4-BE49-F238E27FC236}">
                <a16:creationId xmlns:a16="http://schemas.microsoft.com/office/drawing/2014/main" id="{4CEF2DB1-5085-4AB3-A07A-9C492660D2C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9157" y="4918997"/>
            <a:ext cx="2671730" cy="1888460"/>
          </a:xfrm>
          <a:prstGeom prst="rect">
            <a:avLst/>
          </a:prstGeom>
        </p:spPr>
      </p:pic>
      <p:pic>
        <p:nvPicPr>
          <p:cNvPr id="16" name="図 15">
            <a:extLst>
              <a:ext uri="{FF2B5EF4-FFF2-40B4-BE49-F238E27FC236}">
                <a16:creationId xmlns:a16="http://schemas.microsoft.com/office/drawing/2014/main" id="{6C08B824-C8CE-4071-A275-3AFE7472E82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49157" y="2866388"/>
            <a:ext cx="2671730" cy="1888460"/>
          </a:xfrm>
          <a:prstGeom prst="rect">
            <a:avLst/>
          </a:prstGeom>
        </p:spPr>
      </p:pic>
      <p:sp>
        <p:nvSpPr>
          <p:cNvPr id="17" name="テキスト ボックス 16">
            <a:extLst>
              <a:ext uri="{FF2B5EF4-FFF2-40B4-BE49-F238E27FC236}">
                <a16:creationId xmlns:a16="http://schemas.microsoft.com/office/drawing/2014/main" id="{ED445AB1-BA22-48AB-9BAE-22E433DEF6C3}"/>
              </a:ext>
            </a:extLst>
          </p:cNvPr>
          <p:cNvSpPr txBox="1"/>
          <p:nvPr/>
        </p:nvSpPr>
        <p:spPr>
          <a:xfrm>
            <a:off x="5932805" y="6039107"/>
            <a:ext cx="3759834" cy="338554"/>
          </a:xfrm>
          <a:prstGeom prst="rect">
            <a:avLst/>
          </a:prstGeom>
          <a:noFill/>
        </p:spPr>
        <p:txBody>
          <a:bodyPr wrap="square" rtlCol="0">
            <a:spAutoFit/>
          </a:bodyPr>
          <a:lstStyle/>
          <a:p>
            <a:pPr algn="ctr"/>
            <a:r>
              <a:rPr kumimoji="1" lang="ja-JP" altLang="en-US" sz="1600" dirty="0"/>
              <a:t>開催の様子</a:t>
            </a:r>
            <a:endParaRPr kumimoji="1" lang="en-US" altLang="ja-JP" sz="1600" dirty="0"/>
          </a:p>
        </p:txBody>
      </p:sp>
    </p:spTree>
    <p:extLst>
      <p:ext uri="{BB962C8B-B14F-4D97-AF65-F5344CB8AC3E}">
        <p14:creationId xmlns:p14="http://schemas.microsoft.com/office/powerpoint/2010/main" val="144159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
            <a:extLst>
              <a:ext uri="{FF2B5EF4-FFF2-40B4-BE49-F238E27FC236}">
                <a16:creationId xmlns:a16="http://schemas.microsoft.com/office/drawing/2014/main" id="{312FDB21-0339-47BE-A259-DD6DD56B4ED7}"/>
              </a:ext>
            </a:extLst>
          </p:cNvPr>
          <p:cNvSpPr>
            <a:spLocks noChangeArrowheads="1"/>
          </p:cNvSpPr>
          <p:nvPr/>
        </p:nvSpPr>
        <p:spPr bwMode="auto">
          <a:xfrm>
            <a:off x="0" y="0"/>
            <a:ext cx="9906000" cy="468000"/>
          </a:xfrm>
          <a:prstGeom prst="roundRect">
            <a:avLst>
              <a:gd name="adj" fmla="val 0"/>
            </a:avLst>
          </a:prstGeom>
          <a:solidFill>
            <a:srgbClr val="558ED5"/>
          </a:solidFill>
          <a:ln w="25400" algn="ctr">
            <a:noFill/>
            <a:round/>
            <a:headEnd/>
            <a:tailEnd/>
          </a:ln>
        </p:spPr>
        <p:txBody>
          <a:bodyPr anchor="ctr"/>
          <a:lstStyle/>
          <a:p>
            <a:pPr lvl="0" algn="ctr" defTabSz="914400">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５．その他啓発の取組み</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p:txBody>
      </p:sp>
      <p:sp>
        <p:nvSpPr>
          <p:cNvPr id="3" name="テキスト ボックス 2">
            <a:extLst>
              <a:ext uri="{FF2B5EF4-FFF2-40B4-BE49-F238E27FC236}">
                <a16:creationId xmlns:a16="http://schemas.microsoft.com/office/drawing/2014/main" id="{33556579-7E6B-4099-968B-1D1B4AD4A2EE}"/>
              </a:ext>
            </a:extLst>
          </p:cNvPr>
          <p:cNvSpPr txBox="1"/>
          <p:nvPr/>
        </p:nvSpPr>
        <p:spPr>
          <a:xfrm>
            <a:off x="213359" y="1230806"/>
            <a:ext cx="4998721" cy="2308324"/>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kumimoji="1" lang="ja-JP" altLang="en-US" dirty="0"/>
              <a:t>令和３年１０月より、ごみに関するトピックスや市の取組み等を親しみやすい内容で紹介し、多くの方に、ごみ減量化への更なる関心を持っていただくことを目的に発行を開始。</a:t>
            </a:r>
            <a:endParaRPr kumimoji="1" lang="en-US" altLang="ja-JP" dirty="0"/>
          </a:p>
          <a:p>
            <a:r>
              <a:rPr kumimoji="1" lang="en-US" altLang="ja-JP" dirty="0"/>
              <a:t>【</a:t>
            </a:r>
            <a:r>
              <a:rPr kumimoji="1" lang="ja-JP" altLang="en-US" dirty="0"/>
              <a:t>実績</a:t>
            </a:r>
            <a:r>
              <a:rPr kumimoji="1" lang="en-US" altLang="ja-JP" dirty="0"/>
              <a:t>】</a:t>
            </a:r>
            <a:r>
              <a:rPr kumimoji="1" lang="ja-JP" altLang="en-US" dirty="0"/>
              <a:t>令和３年度は１０月～３月毎月作成し、市庁舎窓口やＨＰ等で周知を図った。</a:t>
            </a:r>
            <a:endParaRPr kumimoji="1" lang="en-US" altLang="ja-JP" dirty="0"/>
          </a:p>
          <a:p>
            <a:r>
              <a:rPr kumimoji="1" lang="en-US" altLang="ja-JP" dirty="0"/>
              <a:t>【</a:t>
            </a:r>
            <a:r>
              <a:rPr kumimoji="1" lang="ja-JP" altLang="en-US" dirty="0"/>
              <a:t>取り上げたテーマ</a:t>
            </a:r>
            <a:r>
              <a:rPr kumimoji="1" lang="en-US" altLang="ja-JP" dirty="0"/>
              <a:t>】</a:t>
            </a:r>
            <a:r>
              <a:rPr kumimoji="1" lang="ja-JP" altLang="en-US" dirty="0"/>
              <a:t>３Ｒ、ごみの分別、集めたごみの処理方法、ごみの量、ごみの中身、食品ロス</a:t>
            </a:r>
            <a:endParaRPr kumimoji="1" lang="en-US" altLang="ja-JP" dirty="0"/>
          </a:p>
        </p:txBody>
      </p:sp>
      <p:sp>
        <p:nvSpPr>
          <p:cNvPr id="6" name="テキスト ボックス 5">
            <a:extLst>
              <a:ext uri="{FF2B5EF4-FFF2-40B4-BE49-F238E27FC236}">
                <a16:creationId xmlns:a16="http://schemas.microsoft.com/office/drawing/2014/main" id="{4CAECF59-95C1-4C52-BB99-5238FABE83EB}"/>
              </a:ext>
            </a:extLst>
          </p:cNvPr>
          <p:cNvSpPr txBox="1"/>
          <p:nvPr/>
        </p:nvSpPr>
        <p:spPr>
          <a:xfrm>
            <a:off x="0" y="698304"/>
            <a:ext cx="9906000" cy="461665"/>
          </a:xfrm>
          <a:prstGeom prst="rect">
            <a:avLst/>
          </a:prstGeom>
          <a:noFill/>
        </p:spPr>
        <p:txBody>
          <a:bodyPr wrap="square" rtlCol="0">
            <a:spAutoFit/>
          </a:bodyPr>
          <a:lstStyle/>
          <a:p>
            <a:pPr marL="342900" indent="-342900">
              <a:buFont typeface="+mj-ea"/>
              <a:buAutoNum type="circleNumDbPlain"/>
            </a:pPr>
            <a:r>
              <a:rPr kumimoji="1" lang="ja-JP" altLang="en-US" sz="2400" dirty="0"/>
              <a:t>「くらい</a:t>
            </a:r>
            <a:r>
              <a:rPr kumimoji="1" lang="ja-JP" altLang="en-US" sz="2400" dirty="0" err="1"/>
              <a:t>ふ</a:t>
            </a:r>
            <a:r>
              <a:rPr kumimoji="1" lang="ja-JP" altLang="en-US" sz="2400" dirty="0"/>
              <a:t>通信」の発行</a:t>
            </a:r>
            <a:endParaRPr kumimoji="1" lang="en-US" altLang="ja-JP" sz="2400" dirty="0"/>
          </a:p>
        </p:txBody>
      </p:sp>
      <p:sp>
        <p:nvSpPr>
          <p:cNvPr id="7" name="テキスト ボックス 6">
            <a:extLst>
              <a:ext uri="{FF2B5EF4-FFF2-40B4-BE49-F238E27FC236}">
                <a16:creationId xmlns:a16="http://schemas.microsoft.com/office/drawing/2014/main" id="{72D6CD41-71F1-44FF-9560-F3DDC6B60883}"/>
              </a:ext>
            </a:extLst>
          </p:cNvPr>
          <p:cNvSpPr txBox="1"/>
          <p:nvPr/>
        </p:nvSpPr>
        <p:spPr>
          <a:xfrm>
            <a:off x="213359" y="4497731"/>
            <a:ext cx="4934311" cy="1477328"/>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kumimoji="1" lang="en-US" altLang="ja-JP" dirty="0">
                <a:latin typeface="Arial" charset="0"/>
              </a:rPr>
              <a:t> </a:t>
            </a:r>
            <a:r>
              <a:rPr kumimoji="1" lang="ja-JP" altLang="en-US" dirty="0">
                <a:latin typeface="Arial" charset="0"/>
              </a:rPr>
              <a:t>令和２年度、</a:t>
            </a:r>
            <a:r>
              <a:rPr kumimoji="1" lang="en-US" altLang="ja-JP" dirty="0">
                <a:latin typeface="Arial" charset="0"/>
              </a:rPr>
              <a:t>SDG</a:t>
            </a:r>
            <a:r>
              <a:rPr kumimoji="1" lang="ja-JP" altLang="en-US" dirty="0" err="1">
                <a:latin typeface="Arial" charset="0"/>
              </a:rPr>
              <a:t>ｓ</a:t>
            </a:r>
            <a:r>
              <a:rPr kumimoji="1" lang="ja-JP" altLang="en-US" dirty="0">
                <a:latin typeface="Arial" charset="0"/>
              </a:rPr>
              <a:t>未来都市の選定を受けて、</a:t>
            </a:r>
            <a:r>
              <a:rPr kumimoji="1" lang="en-US" altLang="ja-JP" dirty="0">
                <a:latin typeface="Arial" charset="0"/>
              </a:rPr>
              <a:t>SDGs</a:t>
            </a:r>
            <a:r>
              <a:rPr kumimoji="1" lang="ja-JP" altLang="en-US" dirty="0">
                <a:latin typeface="Arial" charset="0"/>
              </a:rPr>
              <a:t>・環境意識向上の普及啓発を図るため，倉敷芸科大学と連携して製作したＳＤＧｓ紙袋を、令和３年度も製作し、窓口等で配布した。</a:t>
            </a:r>
            <a:endParaRPr kumimoji="1" lang="en-US" altLang="ja-JP" dirty="0">
              <a:latin typeface="Arial" charset="0"/>
            </a:endParaRPr>
          </a:p>
          <a:p>
            <a:r>
              <a:rPr kumimoji="1" lang="en-US" altLang="ja-JP" dirty="0">
                <a:latin typeface="Arial" charset="0"/>
              </a:rPr>
              <a:t>【</a:t>
            </a:r>
            <a:r>
              <a:rPr kumimoji="1" lang="ja-JP" altLang="en-US" dirty="0">
                <a:latin typeface="Arial" charset="0"/>
              </a:rPr>
              <a:t>配布窓口</a:t>
            </a:r>
            <a:r>
              <a:rPr kumimoji="1" lang="en-US" altLang="ja-JP" dirty="0">
                <a:latin typeface="Arial" charset="0"/>
              </a:rPr>
              <a:t>】</a:t>
            </a:r>
            <a:r>
              <a:rPr kumimoji="1" lang="ja-JP" altLang="en-US" dirty="0">
                <a:latin typeface="Arial" charset="0"/>
              </a:rPr>
              <a:t>市庁舎窓口、図書館など</a:t>
            </a:r>
            <a:endParaRPr kumimoji="1" lang="en-US" altLang="ja-JP" dirty="0"/>
          </a:p>
        </p:txBody>
      </p:sp>
      <p:sp>
        <p:nvSpPr>
          <p:cNvPr id="8" name="テキスト ボックス 7">
            <a:extLst>
              <a:ext uri="{FF2B5EF4-FFF2-40B4-BE49-F238E27FC236}">
                <a16:creationId xmlns:a16="http://schemas.microsoft.com/office/drawing/2014/main" id="{C73D6AEF-D8F5-499F-8CE6-51A61C520B61}"/>
              </a:ext>
            </a:extLst>
          </p:cNvPr>
          <p:cNvSpPr txBox="1"/>
          <p:nvPr/>
        </p:nvSpPr>
        <p:spPr>
          <a:xfrm>
            <a:off x="0" y="3919034"/>
            <a:ext cx="5212081" cy="461665"/>
          </a:xfrm>
          <a:prstGeom prst="rect">
            <a:avLst/>
          </a:prstGeom>
          <a:noFill/>
        </p:spPr>
        <p:txBody>
          <a:bodyPr wrap="square" rtlCol="0">
            <a:spAutoFit/>
          </a:bodyPr>
          <a:lstStyle/>
          <a:p>
            <a:pPr marL="457200" indent="-457200">
              <a:buFont typeface="+mj-ea"/>
              <a:buAutoNum type="circleNumDbPlain" startAt="2"/>
            </a:pPr>
            <a:r>
              <a:rPr kumimoji="1" lang="ja-JP" altLang="en-US" sz="2400" dirty="0"/>
              <a:t>「雑がみ分別ＳＤＧｓ紙袋」の配布</a:t>
            </a:r>
            <a:endParaRPr kumimoji="1" lang="en-US" altLang="ja-JP" sz="2400" dirty="0"/>
          </a:p>
        </p:txBody>
      </p:sp>
      <p:pic>
        <p:nvPicPr>
          <p:cNvPr id="2" name="図 1">
            <a:extLst>
              <a:ext uri="{FF2B5EF4-FFF2-40B4-BE49-F238E27FC236}">
                <a16:creationId xmlns:a16="http://schemas.microsoft.com/office/drawing/2014/main" id="{2E009C62-1BC2-4ECB-B88C-C7E8408D14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47671" y="4284371"/>
            <a:ext cx="2099365" cy="2040229"/>
          </a:xfrm>
          <a:prstGeom prst="rect">
            <a:avLst/>
          </a:prstGeom>
        </p:spPr>
      </p:pic>
      <p:pic>
        <p:nvPicPr>
          <p:cNvPr id="5" name="図 4">
            <a:extLst>
              <a:ext uri="{FF2B5EF4-FFF2-40B4-BE49-F238E27FC236}">
                <a16:creationId xmlns:a16="http://schemas.microsoft.com/office/drawing/2014/main" id="{AD60CB5D-0E3F-428A-A131-E1D9766713F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05229" y="821799"/>
            <a:ext cx="1822112" cy="2652920"/>
          </a:xfrm>
          <a:prstGeom prst="rect">
            <a:avLst/>
          </a:prstGeom>
        </p:spPr>
      </p:pic>
      <p:pic>
        <p:nvPicPr>
          <p:cNvPr id="9" name="図 8">
            <a:extLst>
              <a:ext uri="{FF2B5EF4-FFF2-40B4-BE49-F238E27FC236}">
                <a16:creationId xmlns:a16="http://schemas.microsoft.com/office/drawing/2014/main" id="{95742CB8-596C-4354-A34C-3BC30A2422B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42410" y="821799"/>
            <a:ext cx="1845749" cy="2652920"/>
          </a:xfrm>
          <a:prstGeom prst="rect">
            <a:avLst/>
          </a:prstGeom>
        </p:spPr>
      </p:pic>
      <p:pic>
        <p:nvPicPr>
          <p:cNvPr id="13" name="図 12">
            <a:extLst>
              <a:ext uri="{FF2B5EF4-FFF2-40B4-BE49-F238E27FC236}">
                <a16:creationId xmlns:a16="http://schemas.microsoft.com/office/drawing/2014/main" id="{A711CBD1-FD03-4E73-85C7-8D5204B646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94417" y="4374325"/>
            <a:ext cx="2099222" cy="1574417"/>
          </a:xfrm>
          <a:prstGeom prst="rect">
            <a:avLst/>
          </a:prstGeom>
        </p:spPr>
      </p:pic>
      <p:sp>
        <p:nvSpPr>
          <p:cNvPr id="11" name="テキスト ボックス 10">
            <a:extLst>
              <a:ext uri="{FF2B5EF4-FFF2-40B4-BE49-F238E27FC236}">
                <a16:creationId xmlns:a16="http://schemas.microsoft.com/office/drawing/2014/main" id="{A77B3269-BCB0-4BF9-AA29-94C72A2B5AE8}"/>
              </a:ext>
            </a:extLst>
          </p:cNvPr>
          <p:cNvSpPr txBox="1"/>
          <p:nvPr/>
        </p:nvSpPr>
        <p:spPr>
          <a:xfrm>
            <a:off x="7533216" y="5943983"/>
            <a:ext cx="1821624" cy="338554"/>
          </a:xfrm>
          <a:prstGeom prst="rect">
            <a:avLst/>
          </a:prstGeom>
          <a:noFill/>
        </p:spPr>
        <p:txBody>
          <a:bodyPr wrap="square" rtlCol="0">
            <a:spAutoFit/>
          </a:bodyPr>
          <a:lstStyle/>
          <a:p>
            <a:pPr algn="ctr"/>
            <a:r>
              <a:rPr kumimoji="1" lang="ja-JP" altLang="en-US" sz="1600" dirty="0"/>
              <a:t>配布の様子</a:t>
            </a:r>
          </a:p>
        </p:txBody>
      </p:sp>
    </p:spTree>
    <p:extLst>
      <p:ext uri="{BB962C8B-B14F-4D97-AF65-F5344CB8AC3E}">
        <p14:creationId xmlns:p14="http://schemas.microsoft.com/office/powerpoint/2010/main" val="196172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角丸四角形 14">
            <a:extLst>
              <a:ext uri="{FF2B5EF4-FFF2-40B4-BE49-F238E27FC236}">
                <a16:creationId xmlns:a16="http://schemas.microsoft.com/office/drawing/2014/main" id="{312FDB21-0339-47BE-A259-DD6DD56B4ED7}"/>
              </a:ext>
            </a:extLst>
          </p:cNvPr>
          <p:cNvSpPr>
            <a:spLocks noChangeArrowheads="1"/>
          </p:cNvSpPr>
          <p:nvPr/>
        </p:nvSpPr>
        <p:spPr bwMode="auto">
          <a:xfrm>
            <a:off x="0" y="0"/>
            <a:ext cx="9906000" cy="864000"/>
          </a:xfrm>
          <a:prstGeom prst="roundRect">
            <a:avLst>
              <a:gd name="adj" fmla="val 0"/>
            </a:avLst>
          </a:prstGeom>
          <a:solidFill>
            <a:srgbClr val="558ED5"/>
          </a:solidFill>
          <a:ln w="25400"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rPr>
              <a:t>令和３年度に取り組んだ、ごみ減量・適正排出に係る</a:t>
            </a:r>
            <a:endParaRPr kumimoji="1" lang="en-US" altLang="ja-JP"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rPr>
              <a:t>広報・啓発の主な内容</a:t>
            </a:r>
          </a:p>
        </p:txBody>
      </p:sp>
      <p:sp>
        <p:nvSpPr>
          <p:cNvPr id="5" name="テキスト ボックス 4">
            <a:extLst>
              <a:ext uri="{FF2B5EF4-FFF2-40B4-BE49-F238E27FC236}">
                <a16:creationId xmlns:a16="http://schemas.microsoft.com/office/drawing/2014/main" id="{C0F687C3-5ACC-4397-8AA5-B195FE529C03}"/>
              </a:ext>
            </a:extLst>
          </p:cNvPr>
          <p:cNvSpPr txBox="1"/>
          <p:nvPr/>
        </p:nvSpPr>
        <p:spPr>
          <a:xfrm>
            <a:off x="232703" y="1009357"/>
            <a:ext cx="9440594" cy="5632311"/>
          </a:xfrm>
          <a:prstGeom prst="rect">
            <a:avLst/>
          </a:prstGeom>
          <a:noFill/>
        </p:spPr>
        <p:txBody>
          <a:bodyPr wrap="square" rtlCol="0">
            <a:spAutoFit/>
          </a:bodyPr>
          <a:lstStyle/>
          <a:p>
            <a:pPr marL="342900" indent="-342900">
              <a:buFont typeface="+mj-lt"/>
              <a:buAutoNum type="arabicPeriod"/>
            </a:pPr>
            <a:r>
              <a:rPr kumimoji="1" lang="ja-JP" altLang="en-US" sz="2000" dirty="0"/>
              <a:t>倉敷市教育委員会と連携した啓発</a:t>
            </a:r>
            <a:endParaRPr kumimoji="1" lang="en-US" altLang="ja-JP" sz="2000" dirty="0"/>
          </a:p>
          <a:p>
            <a:pPr marL="914400" lvl="1" indent="-457200">
              <a:buFont typeface="+mj-ea"/>
              <a:buAutoNum type="circleNumDbPlain"/>
            </a:pPr>
            <a:r>
              <a:rPr kumimoji="1" lang="ja-JP" altLang="en-US" sz="2000" dirty="0"/>
              <a:t>「ごみ減量チャレンジ冊子」の配布</a:t>
            </a:r>
            <a:endParaRPr kumimoji="1" lang="en-US" altLang="ja-JP" sz="2000" dirty="0"/>
          </a:p>
          <a:p>
            <a:pPr marL="914400" lvl="1" indent="-457200">
              <a:buFont typeface="+mj-ea"/>
              <a:buAutoNum type="circleNumDbPlain"/>
            </a:pPr>
            <a:r>
              <a:rPr kumimoji="1" lang="ja-JP" altLang="en-US" sz="2000" dirty="0"/>
              <a:t>「リチウムイオン電池等処理困難物適正処理対策モデル事業」の活用</a:t>
            </a:r>
            <a:endParaRPr kumimoji="1" lang="en-US" altLang="ja-JP" sz="2000" dirty="0"/>
          </a:p>
          <a:p>
            <a:pPr marL="800100" lvl="1" indent="-342900">
              <a:buFont typeface="Arial" panose="020B0604020202020204" pitchFamily="34" charset="0"/>
              <a:buChar char="•"/>
            </a:pPr>
            <a:endParaRPr kumimoji="1" lang="en-US" altLang="ja-JP" sz="2000" dirty="0"/>
          </a:p>
          <a:p>
            <a:pPr marL="342900" indent="-342900">
              <a:buFont typeface="+mj-lt"/>
              <a:buAutoNum type="arabicPeriod"/>
            </a:pPr>
            <a:r>
              <a:rPr kumimoji="1" lang="ja-JP" altLang="en-US" sz="2000" dirty="0"/>
              <a:t>「家庭ごみの出し方」市民向け啓発物のデザイン変更</a:t>
            </a:r>
            <a:endParaRPr kumimoji="1" lang="en-US" altLang="ja-JP" sz="2000" dirty="0"/>
          </a:p>
          <a:p>
            <a:pPr marL="914400" lvl="1" indent="-457200">
              <a:buFont typeface="+mj-ea"/>
              <a:buAutoNum type="circleNumDbPlain"/>
            </a:pPr>
            <a:r>
              <a:rPr kumimoji="1" lang="ja-JP" altLang="en-US" sz="2000" dirty="0"/>
              <a:t>冊子「家庭ごみの出し方（倉敷・水島・児島・玉島・船穂地域）」のデザイン変更</a:t>
            </a:r>
            <a:endParaRPr kumimoji="1" lang="en-US" altLang="ja-JP" sz="2000" dirty="0"/>
          </a:p>
          <a:p>
            <a:pPr marL="914400" lvl="1" indent="-457200">
              <a:buFont typeface="+mj-ea"/>
              <a:buAutoNum type="circleNumDbPlain"/>
            </a:pPr>
            <a:r>
              <a:rPr kumimoji="1" lang="ja-JP" altLang="en-US" sz="2000" dirty="0"/>
              <a:t>ごみステーション看板（倉敷・水島・児島・玉島地域）のデザイン変更</a:t>
            </a:r>
            <a:endParaRPr kumimoji="1" lang="en-US" altLang="ja-JP" sz="2000" dirty="0"/>
          </a:p>
          <a:p>
            <a:pPr lvl="1"/>
            <a:endParaRPr kumimoji="1" lang="en-US" altLang="ja-JP" sz="2000" dirty="0"/>
          </a:p>
          <a:p>
            <a:pPr marL="342900" indent="-342900">
              <a:buFont typeface="+mj-lt"/>
              <a:buAutoNum type="arabicPeriod"/>
            </a:pPr>
            <a:r>
              <a:rPr kumimoji="1" lang="ja-JP" altLang="en-US" sz="2000" dirty="0"/>
              <a:t>民間事業と連携した取組み</a:t>
            </a:r>
            <a:endParaRPr kumimoji="1" lang="en-US" altLang="ja-JP" sz="2000" dirty="0"/>
          </a:p>
          <a:p>
            <a:pPr marL="914400" lvl="1" indent="-457200">
              <a:buFont typeface="+mj-ea"/>
              <a:buAutoNum type="circleNumDbPlain"/>
            </a:pPr>
            <a:r>
              <a:rPr kumimoji="1" lang="ja-JP" altLang="en-US" sz="2000" dirty="0"/>
              <a:t>㈱セブンーイレブン・ジャパン、日本財団と連携したペットボトル回収</a:t>
            </a:r>
            <a:endParaRPr kumimoji="1" lang="en-US" altLang="ja-JP" sz="2000" dirty="0"/>
          </a:p>
          <a:p>
            <a:pPr marL="914400" lvl="1" indent="-457200">
              <a:buFont typeface="+mj-ea"/>
              <a:buAutoNum type="circleNumDbPlain"/>
            </a:pPr>
            <a:r>
              <a:rPr kumimoji="1" lang="ja-JP" altLang="en-US" sz="2000" dirty="0"/>
              <a:t>リネットジャパンリサイクル㈱との協定に基づく小型家電回収</a:t>
            </a:r>
            <a:endParaRPr kumimoji="1" lang="en-US" altLang="ja-JP" sz="2000" dirty="0"/>
          </a:p>
          <a:p>
            <a:pPr marL="800100" lvl="1" indent="-342900">
              <a:buFont typeface="Arial" panose="020B0604020202020204" pitchFamily="34" charset="0"/>
              <a:buChar char="•"/>
            </a:pPr>
            <a:endParaRPr kumimoji="1" lang="en-US" altLang="ja-JP" sz="2000" dirty="0"/>
          </a:p>
          <a:p>
            <a:pPr marL="342900" indent="-342900">
              <a:buFont typeface="+mj-lt"/>
              <a:buAutoNum type="arabicPeriod"/>
            </a:pPr>
            <a:r>
              <a:rPr kumimoji="1" lang="ja-JP" altLang="en-US" sz="2000" dirty="0"/>
              <a:t>「リサイクルフェア</a:t>
            </a:r>
            <a:r>
              <a:rPr kumimoji="1" lang="en-US" altLang="ja-JP" sz="2000" dirty="0"/>
              <a:t>in</a:t>
            </a:r>
            <a:r>
              <a:rPr kumimoji="1" lang="ja-JP" altLang="en-US" sz="2000" dirty="0"/>
              <a:t>くらしき２０２１」の開催</a:t>
            </a:r>
            <a:endParaRPr kumimoji="1" lang="en-US" altLang="ja-JP" sz="2000" dirty="0"/>
          </a:p>
          <a:p>
            <a:pPr marL="800100" lvl="1" indent="-342900">
              <a:buFont typeface="Arial" panose="020B0604020202020204" pitchFamily="34" charset="0"/>
              <a:buChar char="•"/>
            </a:pPr>
            <a:endParaRPr kumimoji="1" lang="en-US" altLang="ja-JP" sz="2000" dirty="0"/>
          </a:p>
          <a:p>
            <a:pPr marL="800100" lvl="1" indent="-342900">
              <a:buFont typeface="Arial" panose="020B0604020202020204" pitchFamily="34" charset="0"/>
              <a:buChar char="•"/>
            </a:pPr>
            <a:endParaRPr kumimoji="1" lang="en-US" altLang="ja-JP" sz="2000" dirty="0"/>
          </a:p>
          <a:p>
            <a:pPr marL="342900" indent="-342900">
              <a:buFont typeface="+mj-lt"/>
              <a:buAutoNum type="arabicPeriod"/>
            </a:pPr>
            <a:r>
              <a:rPr kumimoji="1" lang="ja-JP" altLang="en-US" sz="2000" dirty="0"/>
              <a:t>その他啓発の取組み</a:t>
            </a:r>
            <a:endParaRPr kumimoji="1" lang="en-US" altLang="ja-JP" sz="2000" dirty="0"/>
          </a:p>
          <a:p>
            <a:pPr marL="914400" lvl="1" indent="-457200">
              <a:buFont typeface="+mj-ea"/>
              <a:buAutoNum type="circleNumDbPlain"/>
            </a:pPr>
            <a:r>
              <a:rPr kumimoji="1" lang="ja-JP" altLang="en-US" sz="2000" dirty="0"/>
              <a:t>「くらい</a:t>
            </a:r>
            <a:r>
              <a:rPr kumimoji="1" lang="ja-JP" altLang="en-US" sz="2000" dirty="0" err="1"/>
              <a:t>ふ</a:t>
            </a:r>
            <a:r>
              <a:rPr kumimoji="1" lang="ja-JP" altLang="en-US" sz="2000" dirty="0"/>
              <a:t>通信」の発行</a:t>
            </a:r>
            <a:endParaRPr kumimoji="1" lang="en-US" altLang="ja-JP" sz="2000" dirty="0"/>
          </a:p>
          <a:p>
            <a:pPr marL="914400" lvl="1" indent="-457200">
              <a:buFont typeface="+mj-ea"/>
              <a:buAutoNum type="circleNumDbPlain"/>
            </a:pPr>
            <a:r>
              <a:rPr kumimoji="1" lang="ja-JP" altLang="en-US" sz="2000" dirty="0"/>
              <a:t>「雑がみ分別ＳＤＧｓ紙袋」の配布</a:t>
            </a:r>
            <a:endParaRPr kumimoji="1" lang="en-US" altLang="ja-JP" sz="2000" dirty="0"/>
          </a:p>
        </p:txBody>
      </p:sp>
    </p:spTree>
    <p:extLst>
      <p:ext uri="{BB962C8B-B14F-4D97-AF65-F5344CB8AC3E}">
        <p14:creationId xmlns:p14="http://schemas.microsoft.com/office/powerpoint/2010/main" val="23362008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角丸四角形 14">
            <a:extLst>
              <a:ext uri="{FF2B5EF4-FFF2-40B4-BE49-F238E27FC236}">
                <a16:creationId xmlns:a16="http://schemas.microsoft.com/office/drawing/2014/main" id="{312FDB21-0339-47BE-A259-DD6DD56B4ED7}"/>
              </a:ext>
            </a:extLst>
          </p:cNvPr>
          <p:cNvSpPr>
            <a:spLocks noChangeArrowheads="1"/>
          </p:cNvSpPr>
          <p:nvPr/>
        </p:nvSpPr>
        <p:spPr bwMode="auto">
          <a:xfrm>
            <a:off x="0" y="1"/>
            <a:ext cx="9906000" cy="468000"/>
          </a:xfrm>
          <a:prstGeom prst="roundRect">
            <a:avLst>
              <a:gd name="adj" fmla="val 0"/>
            </a:avLst>
          </a:prstGeom>
          <a:solidFill>
            <a:srgbClr val="558ED5"/>
          </a:solidFill>
          <a:ln w="25400"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１．倉敷市教育委員会と連携した啓発</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p:txBody>
      </p:sp>
      <p:sp>
        <p:nvSpPr>
          <p:cNvPr id="2" name="テキスト ボックス 1">
            <a:extLst>
              <a:ext uri="{FF2B5EF4-FFF2-40B4-BE49-F238E27FC236}">
                <a16:creationId xmlns:a16="http://schemas.microsoft.com/office/drawing/2014/main" id="{0A87A8A5-2F19-4335-BE4A-F4512237BDC2}"/>
              </a:ext>
            </a:extLst>
          </p:cNvPr>
          <p:cNvSpPr txBox="1"/>
          <p:nvPr/>
        </p:nvSpPr>
        <p:spPr>
          <a:xfrm>
            <a:off x="0" y="622606"/>
            <a:ext cx="9906000" cy="461665"/>
          </a:xfrm>
          <a:prstGeom prst="rect">
            <a:avLst/>
          </a:prstGeom>
          <a:noFill/>
        </p:spPr>
        <p:txBody>
          <a:bodyPr wrap="square" rtlCol="0">
            <a:spAutoFit/>
          </a:bodyPr>
          <a:lstStyle/>
          <a:p>
            <a:pPr marL="342900" indent="-342900">
              <a:buFont typeface="+mj-ea"/>
              <a:buAutoNum type="circleNumDbPlain"/>
            </a:pPr>
            <a:r>
              <a:rPr kumimoji="1" lang="ja-JP" altLang="en-US" sz="2400" dirty="0"/>
              <a:t>「ごみ減量チャレンジ冊子」の配布</a:t>
            </a:r>
            <a:endParaRPr kumimoji="1" lang="en-US" altLang="ja-JP" sz="2400" dirty="0"/>
          </a:p>
        </p:txBody>
      </p:sp>
      <p:sp>
        <p:nvSpPr>
          <p:cNvPr id="7" name="テキスト ボックス 6">
            <a:extLst>
              <a:ext uri="{FF2B5EF4-FFF2-40B4-BE49-F238E27FC236}">
                <a16:creationId xmlns:a16="http://schemas.microsoft.com/office/drawing/2014/main" id="{629C3A1E-DDEF-4914-9EC6-8F31E4432454}"/>
              </a:ext>
            </a:extLst>
          </p:cNvPr>
          <p:cNvSpPr txBox="1"/>
          <p:nvPr/>
        </p:nvSpPr>
        <p:spPr>
          <a:xfrm>
            <a:off x="0" y="4518635"/>
            <a:ext cx="9906000" cy="830997"/>
          </a:xfrm>
          <a:prstGeom prst="rect">
            <a:avLst/>
          </a:prstGeom>
          <a:noFill/>
        </p:spPr>
        <p:txBody>
          <a:bodyPr wrap="square" rtlCol="0">
            <a:spAutoFit/>
          </a:bodyPr>
          <a:lstStyle/>
          <a:p>
            <a:pPr marL="457200" indent="-457200">
              <a:buFont typeface="+mj-ea"/>
              <a:buAutoNum type="circleNumDbPlain" startAt="2"/>
            </a:pPr>
            <a:r>
              <a:rPr kumimoji="1" lang="ja-JP" altLang="en-US" sz="2400" dirty="0"/>
              <a:t>「リチウムイオン電池等処理困難物適正処理対策モデル事業（以下、ＬｉＢ等モデル事業）」の活用</a:t>
            </a:r>
            <a:endParaRPr kumimoji="1" lang="ja-JP" altLang="en-US" dirty="0"/>
          </a:p>
        </p:txBody>
      </p:sp>
      <p:sp>
        <p:nvSpPr>
          <p:cNvPr id="3" name="テキスト ボックス 2">
            <a:extLst>
              <a:ext uri="{FF2B5EF4-FFF2-40B4-BE49-F238E27FC236}">
                <a16:creationId xmlns:a16="http://schemas.microsoft.com/office/drawing/2014/main" id="{33556579-7E6B-4099-968B-1D1B4AD4A2EE}"/>
              </a:ext>
            </a:extLst>
          </p:cNvPr>
          <p:cNvSpPr txBox="1"/>
          <p:nvPr/>
        </p:nvSpPr>
        <p:spPr>
          <a:xfrm>
            <a:off x="563880" y="1076175"/>
            <a:ext cx="9067800" cy="1200329"/>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lang="ja-JP" altLang="en-US" dirty="0"/>
              <a:t>夏休み期間中の小学生に、ごみ減量対策を実践してもらい、各家庭のごみ減量・リサイクル推進意識の高揚を図ることを目的に実施した。</a:t>
            </a:r>
            <a:endParaRPr kumimoji="1" lang="en-US" altLang="ja-JP" dirty="0"/>
          </a:p>
          <a:p>
            <a:r>
              <a:rPr kumimoji="1" lang="en-US" altLang="ja-JP" dirty="0"/>
              <a:t>【</a:t>
            </a:r>
            <a:r>
              <a:rPr kumimoji="1" lang="ja-JP" altLang="en-US" dirty="0"/>
              <a:t>対象</a:t>
            </a:r>
            <a:r>
              <a:rPr kumimoji="1" lang="en-US" altLang="ja-JP" dirty="0"/>
              <a:t>】</a:t>
            </a:r>
            <a:r>
              <a:rPr kumimoji="1" lang="ja-JP" altLang="en-US" dirty="0"/>
              <a:t>市内市立小学校６１校の小学４年生児童４，２６９名</a:t>
            </a:r>
            <a:endParaRPr kumimoji="1" lang="en-US" altLang="ja-JP" dirty="0"/>
          </a:p>
          <a:p>
            <a:r>
              <a:rPr kumimoji="1" lang="en-US" altLang="ja-JP" dirty="0"/>
              <a:t>【</a:t>
            </a:r>
            <a:r>
              <a:rPr kumimoji="1" lang="ja-JP" altLang="en-US" dirty="0"/>
              <a:t>実績</a:t>
            </a:r>
            <a:r>
              <a:rPr kumimoji="1" lang="en-US" altLang="ja-JP" dirty="0"/>
              <a:t>】</a:t>
            </a:r>
            <a:r>
              <a:rPr kumimoji="1" lang="ja-JP" altLang="en-US" dirty="0"/>
              <a:t>令和３年度実績　５１校、４，１７５部配布</a:t>
            </a:r>
          </a:p>
        </p:txBody>
      </p:sp>
      <p:pic>
        <p:nvPicPr>
          <p:cNvPr id="9" name="図 8">
            <a:extLst>
              <a:ext uri="{FF2B5EF4-FFF2-40B4-BE49-F238E27FC236}">
                <a16:creationId xmlns:a16="http://schemas.microsoft.com/office/drawing/2014/main" id="{BE898C8D-D80E-4D3D-BFBF-0F67A55CA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974" y="2355709"/>
            <a:ext cx="1311225" cy="1855058"/>
          </a:xfrm>
          <a:prstGeom prst="rect">
            <a:avLst/>
          </a:prstGeom>
        </p:spPr>
      </p:pic>
      <p:pic>
        <p:nvPicPr>
          <p:cNvPr id="11" name="図 10">
            <a:extLst>
              <a:ext uri="{FF2B5EF4-FFF2-40B4-BE49-F238E27FC236}">
                <a16:creationId xmlns:a16="http://schemas.microsoft.com/office/drawing/2014/main" id="{9C13AD3D-7592-491A-B170-D9A49BB06E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5534" y="2373726"/>
            <a:ext cx="1311225" cy="1855059"/>
          </a:xfrm>
          <a:prstGeom prst="rect">
            <a:avLst/>
          </a:prstGeom>
        </p:spPr>
      </p:pic>
      <p:sp>
        <p:nvSpPr>
          <p:cNvPr id="12" name="テキスト ボックス 11">
            <a:extLst>
              <a:ext uri="{FF2B5EF4-FFF2-40B4-BE49-F238E27FC236}">
                <a16:creationId xmlns:a16="http://schemas.microsoft.com/office/drawing/2014/main" id="{C9674B69-C517-4A30-BA26-03F3F6E16E06}"/>
              </a:ext>
            </a:extLst>
          </p:cNvPr>
          <p:cNvSpPr txBox="1"/>
          <p:nvPr/>
        </p:nvSpPr>
        <p:spPr>
          <a:xfrm>
            <a:off x="419100" y="5335343"/>
            <a:ext cx="9067800" cy="1477328"/>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kumimoji="1" lang="ja-JP" altLang="en-US" dirty="0"/>
              <a:t>令和３年度に国が実施したＬｉＢ等モデル事業を活用し、リチウムイオン電池等（以下、「ＬｉＢ等」と言う。）の廃棄物処理過程における発火等の課題周知を図り、事故の減少や適正処理につなげることを目的に実施した。</a:t>
            </a:r>
            <a:endParaRPr kumimoji="1" lang="en-US" altLang="ja-JP" dirty="0"/>
          </a:p>
          <a:p>
            <a:r>
              <a:rPr kumimoji="1" lang="en-US" altLang="ja-JP" dirty="0"/>
              <a:t>【</a:t>
            </a:r>
            <a:r>
              <a:rPr kumimoji="1" lang="ja-JP" altLang="en-US" dirty="0"/>
              <a:t>具体的な啓発の取組み</a:t>
            </a:r>
            <a:r>
              <a:rPr kumimoji="1" lang="en-US" altLang="ja-JP" dirty="0"/>
              <a:t>】</a:t>
            </a:r>
            <a:r>
              <a:rPr kumimoji="1" lang="ja-JP" altLang="en-US" dirty="0"/>
              <a:t>市内３小学校での出前講座、啓発ちらしの配布、子ども向け情報誌への特集記事掲載、アンケート調査の実施など</a:t>
            </a:r>
          </a:p>
        </p:txBody>
      </p:sp>
      <p:pic>
        <p:nvPicPr>
          <p:cNvPr id="14" name="図 13">
            <a:extLst>
              <a:ext uri="{FF2B5EF4-FFF2-40B4-BE49-F238E27FC236}">
                <a16:creationId xmlns:a16="http://schemas.microsoft.com/office/drawing/2014/main" id="{75524195-37F7-4507-B6D0-1DD8CF69734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40094" y="2373726"/>
            <a:ext cx="1936066" cy="1797666"/>
          </a:xfrm>
          <a:prstGeom prst="rect">
            <a:avLst/>
          </a:prstGeom>
        </p:spPr>
      </p:pic>
      <p:sp>
        <p:nvSpPr>
          <p:cNvPr id="15" name="テキスト ボックス 14">
            <a:extLst>
              <a:ext uri="{FF2B5EF4-FFF2-40B4-BE49-F238E27FC236}">
                <a16:creationId xmlns:a16="http://schemas.microsoft.com/office/drawing/2014/main" id="{9BBDE7EE-71A4-4D68-9AEC-35BA9C00E381}"/>
              </a:ext>
            </a:extLst>
          </p:cNvPr>
          <p:cNvSpPr txBox="1"/>
          <p:nvPr/>
        </p:nvSpPr>
        <p:spPr>
          <a:xfrm>
            <a:off x="1279866" y="4234747"/>
            <a:ext cx="747054" cy="338554"/>
          </a:xfrm>
          <a:prstGeom prst="rect">
            <a:avLst/>
          </a:prstGeom>
          <a:noFill/>
        </p:spPr>
        <p:txBody>
          <a:bodyPr wrap="square" rtlCol="0">
            <a:spAutoFit/>
          </a:bodyPr>
          <a:lstStyle/>
          <a:p>
            <a:pPr algn="ctr"/>
            <a:r>
              <a:rPr kumimoji="1" lang="ja-JP" altLang="en-US" sz="1600" dirty="0"/>
              <a:t>冊子</a:t>
            </a:r>
          </a:p>
        </p:txBody>
      </p:sp>
      <p:sp>
        <p:nvSpPr>
          <p:cNvPr id="16" name="テキスト ボックス 15">
            <a:extLst>
              <a:ext uri="{FF2B5EF4-FFF2-40B4-BE49-F238E27FC236}">
                <a16:creationId xmlns:a16="http://schemas.microsoft.com/office/drawing/2014/main" id="{DBF7A1D5-BCE0-48A4-9D52-CBC8E2A3265A}"/>
              </a:ext>
            </a:extLst>
          </p:cNvPr>
          <p:cNvSpPr txBox="1"/>
          <p:nvPr/>
        </p:nvSpPr>
        <p:spPr>
          <a:xfrm>
            <a:off x="2990334" y="4213993"/>
            <a:ext cx="1821624" cy="338554"/>
          </a:xfrm>
          <a:prstGeom prst="rect">
            <a:avLst/>
          </a:prstGeom>
          <a:noFill/>
        </p:spPr>
        <p:txBody>
          <a:bodyPr wrap="square" rtlCol="0">
            <a:spAutoFit/>
          </a:bodyPr>
          <a:lstStyle/>
          <a:p>
            <a:pPr algn="ctr"/>
            <a:r>
              <a:rPr kumimoji="1" lang="ja-JP" altLang="en-US" sz="1600" dirty="0"/>
              <a:t>チャレンジシート</a:t>
            </a:r>
          </a:p>
        </p:txBody>
      </p:sp>
      <p:sp>
        <p:nvSpPr>
          <p:cNvPr id="17" name="テキスト ボックス 16">
            <a:extLst>
              <a:ext uri="{FF2B5EF4-FFF2-40B4-BE49-F238E27FC236}">
                <a16:creationId xmlns:a16="http://schemas.microsoft.com/office/drawing/2014/main" id="{17D8F336-2D22-4B2B-B56A-AFB622B094DE}"/>
              </a:ext>
            </a:extLst>
          </p:cNvPr>
          <p:cNvSpPr txBox="1"/>
          <p:nvPr/>
        </p:nvSpPr>
        <p:spPr>
          <a:xfrm>
            <a:off x="5440093" y="4213993"/>
            <a:ext cx="1821624" cy="338554"/>
          </a:xfrm>
          <a:prstGeom prst="rect">
            <a:avLst/>
          </a:prstGeom>
          <a:noFill/>
        </p:spPr>
        <p:txBody>
          <a:bodyPr wrap="square" rtlCol="0">
            <a:spAutoFit/>
          </a:bodyPr>
          <a:lstStyle/>
          <a:p>
            <a:pPr algn="ctr"/>
            <a:r>
              <a:rPr kumimoji="1" lang="ja-JP" altLang="en-US" sz="1600" dirty="0"/>
              <a:t>雑がみ分別紙袋</a:t>
            </a:r>
          </a:p>
        </p:txBody>
      </p:sp>
    </p:spTree>
    <p:extLst>
      <p:ext uri="{BB962C8B-B14F-4D97-AF65-F5344CB8AC3E}">
        <p14:creationId xmlns:p14="http://schemas.microsoft.com/office/powerpoint/2010/main" val="257699212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14">
            <a:extLst>
              <a:ext uri="{FF2B5EF4-FFF2-40B4-BE49-F238E27FC236}">
                <a16:creationId xmlns:a16="http://schemas.microsoft.com/office/drawing/2014/main" id="{7BCE9DF3-BB68-4CD2-B805-DE92CE5DC48B}"/>
              </a:ext>
            </a:extLst>
          </p:cNvPr>
          <p:cNvSpPr>
            <a:spLocks noChangeArrowheads="1"/>
          </p:cNvSpPr>
          <p:nvPr/>
        </p:nvSpPr>
        <p:spPr bwMode="auto">
          <a:xfrm>
            <a:off x="0" y="1"/>
            <a:ext cx="9906000" cy="788328"/>
          </a:xfrm>
          <a:prstGeom prst="roundRect">
            <a:avLst>
              <a:gd name="adj" fmla="val 0"/>
            </a:avLst>
          </a:prstGeom>
          <a:solidFill>
            <a:schemeClr val="tx2">
              <a:lumMod val="60000"/>
              <a:lumOff val="40000"/>
            </a:schemeClr>
          </a:solidFill>
          <a:ln w="25400" algn="ctr">
            <a:noFill/>
            <a:round/>
            <a:headEnd/>
            <a:tailEnd/>
          </a:ln>
        </p:spPr>
        <p:txBody>
          <a:bodyPr anchor="ctr"/>
          <a:lstStyle/>
          <a:p>
            <a:pPr algn="ctr" defTabSz="914400">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１．倉敷市教育委員会と連携した啓発（ＬｉＢ等モデル事業）</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a:p>
            <a:pPr lvl="0" algn="ctr" defTabSz="914400">
              <a:defRPr/>
            </a:pPr>
            <a:r>
              <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a:t>
            </a: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市内３小学校での出前講座</a:t>
            </a:r>
            <a:endPar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endParaRPr>
          </a:p>
        </p:txBody>
      </p:sp>
      <p:grpSp>
        <p:nvGrpSpPr>
          <p:cNvPr id="6" name="Group 6">
            <a:extLst>
              <a:ext uri="{FF2B5EF4-FFF2-40B4-BE49-F238E27FC236}">
                <a16:creationId xmlns:a16="http://schemas.microsoft.com/office/drawing/2014/main" id="{2D00171B-2A82-49BD-B8B1-64979EA18A89}"/>
              </a:ext>
            </a:extLst>
          </p:cNvPr>
          <p:cNvGrpSpPr>
            <a:grpSpLocks/>
          </p:cNvGrpSpPr>
          <p:nvPr/>
        </p:nvGrpSpPr>
        <p:grpSpPr bwMode="auto">
          <a:xfrm>
            <a:off x="171790" y="1257802"/>
            <a:ext cx="4421170" cy="3528000"/>
            <a:chOff x="497" y="1685"/>
            <a:chExt cx="2397" cy="1144"/>
          </a:xfrm>
        </p:grpSpPr>
        <p:sp>
          <p:nvSpPr>
            <p:cNvPr id="7" name="Rectangle 18">
              <a:extLst>
                <a:ext uri="{FF2B5EF4-FFF2-40B4-BE49-F238E27FC236}">
                  <a16:creationId xmlns:a16="http://schemas.microsoft.com/office/drawing/2014/main" id="{D3DE3687-6316-4F20-8918-3461F3D51031}"/>
                </a:ext>
              </a:extLst>
            </p:cNvPr>
            <p:cNvSpPr>
              <a:spLocks noChangeArrowheads="1"/>
            </p:cNvSpPr>
            <p:nvPr/>
          </p:nvSpPr>
          <p:spPr bwMode="gray">
            <a:xfrm>
              <a:off x="535" y="1685"/>
              <a:ext cx="2359" cy="1144"/>
            </a:xfrm>
            <a:prstGeom prst="rect">
              <a:avLst/>
            </a:prstGeom>
            <a:solidFill>
              <a:srgbClr val="D3DCE8"/>
            </a:solidFill>
            <a:ln>
              <a:noFill/>
            </a:ln>
            <a:effectLst/>
            <a:extLs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25400" dir="5400000" algn="ctr" rotWithShape="0">
                      <a:srgbClr val="3E5E84"/>
                    </a:outerShdw>
                  </a:effectLst>
                </a14:hiddenEffects>
              </a:ext>
            </a:ex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8" name="Rectangle 20">
              <a:extLst>
                <a:ext uri="{FF2B5EF4-FFF2-40B4-BE49-F238E27FC236}">
                  <a16:creationId xmlns:a16="http://schemas.microsoft.com/office/drawing/2014/main" id="{497BEB8C-2D97-4781-A289-B56844D540BA}"/>
                </a:ext>
              </a:extLst>
            </p:cNvPr>
            <p:cNvSpPr>
              <a:spLocks noChangeArrowheads="1"/>
            </p:cNvSpPr>
            <p:nvPr/>
          </p:nvSpPr>
          <p:spPr bwMode="gray">
            <a:xfrm>
              <a:off x="497" y="1784"/>
              <a:ext cx="2397" cy="726"/>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nchor="t"/>
            <a:lstStyle/>
            <a:p>
              <a:pPr marL="180975" marR="0" lvl="0" indent="-180975" algn="l" defTabSz="914400" rtl="0" eaLnBrk="1" fontAlgn="ctr" latinLnBrk="0" hangingPunct="1">
                <a:lnSpc>
                  <a:spcPct val="100000"/>
                </a:lnSpc>
                <a:spcBef>
                  <a:spcPct val="30000"/>
                </a:spcBef>
                <a:spcAft>
                  <a:spcPct val="0"/>
                </a:spcAft>
                <a:buClr>
                  <a:srgbClr val="3E5E84"/>
                </a:buClr>
                <a:buSzTx/>
                <a:buFont typeface="Wingdings" pitchFamily="2" charset="2"/>
                <a:buChar char="n"/>
                <a:tabLst/>
                <a:defRPr/>
              </a:pP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grpSp>
      <p:sp>
        <p:nvSpPr>
          <p:cNvPr id="9" name="Rectangle 12">
            <a:extLst>
              <a:ext uri="{FF2B5EF4-FFF2-40B4-BE49-F238E27FC236}">
                <a16:creationId xmlns:a16="http://schemas.microsoft.com/office/drawing/2014/main" id="{6ABE058A-689F-4B7E-BD56-41502150CBB6}"/>
              </a:ext>
            </a:extLst>
          </p:cNvPr>
          <p:cNvSpPr>
            <a:spLocks noChangeArrowheads="1"/>
          </p:cNvSpPr>
          <p:nvPr/>
        </p:nvSpPr>
        <p:spPr bwMode="gray">
          <a:xfrm>
            <a:off x="258139" y="1498172"/>
            <a:ext cx="4334821" cy="2059808"/>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lstStyle/>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目的</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環境学習を行う小学</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4</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年生の知識向上と，学校の学びを家庭の学びに繋げることによる家庭内の意識向上</a:t>
            </a:r>
            <a:b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b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実施日・実施場所</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p>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　</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11</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月</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5</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日（金）市立豊洲小学校</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　</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11</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月</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11</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日（木）市立第三福田小学校</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　</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11</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月</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12</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日（金）市立緑丘小学校</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対象</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p>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　各校の</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4</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年生児童</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156</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名</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概要</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受講児童に本事業で作成したチラシを配布</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スライドを使って本市のごみの現状や，ＬｉＢが使用された製品，発火の危険性，ごみになった時の捨て方等を説明</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講座中に，ＬｉＢ使用製品から実際に電池を取り出してもらい，どのような製品のどこで使用されているか，目で見て手で触れる学習を実施</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講座の最後に，ここで学んだことを，家庭で話してもらうようお願いして終了</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sp>
        <p:nvSpPr>
          <p:cNvPr id="10" name="四角形: 角を丸くする 9">
            <a:extLst>
              <a:ext uri="{FF2B5EF4-FFF2-40B4-BE49-F238E27FC236}">
                <a16:creationId xmlns:a16="http://schemas.microsoft.com/office/drawing/2014/main" id="{4A24D800-5400-4913-AFE2-8B81438E15A5}"/>
              </a:ext>
            </a:extLst>
          </p:cNvPr>
          <p:cNvSpPr/>
          <p:nvPr/>
        </p:nvSpPr>
        <p:spPr>
          <a:xfrm>
            <a:off x="306100" y="1148368"/>
            <a:ext cx="828780" cy="348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実施概要</a:t>
            </a:r>
          </a:p>
        </p:txBody>
      </p:sp>
      <p:pic>
        <p:nvPicPr>
          <p:cNvPr id="42" name="図 41">
            <a:extLst>
              <a:ext uri="{FF2B5EF4-FFF2-40B4-BE49-F238E27FC236}">
                <a16:creationId xmlns:a16="http://schemas.microsoft.com/office/drawing/2014/main" id="{30B4F36B-DDEB-4E1A-B72C-F393994A88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8139" y="4900030"/>
            <a:ext cx="2102573" cy="1576929"/>
          </a:xfrm>
          <a:prstGeom prst="rect">
            <a:avLst/>
          </a:prstGeom>
        </p:spPr>
      </p:pic>
      <p:pic>
        <p:nvPicPr>
          <p:cNvPr id="44" name="図 43">
            <a:extLst>
              <a:ext uri="{FF2B5EF4-FFF2-40B4-BE49-F238E27FC236}">
                <a16:creationId xmlns:a16="http://schemas.microsoft.com/office/drawing/2014/main" id="{5E580A75-E45F-453C-B9E5-8B322F00F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0387" y="4900030"/>
            <a:ext cx="2102573" cy="1576930"/>
          </a:xfrm>
          <a:prstGeom prst="rect">
            <a:avLst/>
          </a:prstGeom>
        </p:spPr>
      </p:pic>
      <p:sp>
        <p:nvSpPr>
          <p:cNvPr id="13" name="Rectangle 18">
            <a:extLst>
              <a:ext uri="{FF2B5EF4-FFF2-40B4-BE49-F238E27FC236}">
                <a16:creationId xmlns:a16="http://schemas.microsoft.com/office/drawing/2014/main" id="{0A0D766B-48D9-4AA3-ACFA-369ED6072DBB}"/>
              </a:ext>
            </a:extLst>
          </p:cNvPr>
          <p:cNvSpPr>
            <a:spLocks noChangeArrowheads="1"/>
          </p:cNvSpPr>
          <p:nvPr/>
        </p:nvSpPr>
        <p:spPr bwMode="gray">
          <a:xfrm>
            <a:off x="4776025" y="1273825"/>
            <a:ext cx="4958184" cy="5203134"/>
          </a:xfrm>
          <a:prstGeom prst="rect">
            <a:avLst/>
          </a:prstGeom>
          <a:solidFill>
            <a:srgbClr val="FFFF99"/>
          </a:solidFill>
          <a:ln>
            <a:noFill/>
          </a:ln>
          <a:effectLst/>
          <a:extLs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25400" dir="5400000" algn="ctr" rotWithShape="0">
                    <a:srgbClr val="3E5E84"/>
                  </a:outerShdw>
                </a:effectLst>
              </a14:hiddenEffects>
            </a:ext>
          </a:ex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15" name="Rectangle 12">
            <a:extLst>
              <a:ext uri="{FF2B5EF4-FFF2-40B4-BE49-F238E27FC236}">
                <a16:creationId xmlns:a16="http://schemas.microsoft.com/office/drawing/2014/main" id="{035A7BFD-C274-440C-93F8-C5BC68356281}"/>
              </a:ext>
            </a:extLst>
          </p:cNvPr>
          <p:cNvSpPr>
            <a:spLocks noChangeArrowheads="1"/>
          </p:cNvSpPr>
          <p:nvPr/>
        </p:nvSpPr>
        <p:spPr bwMode="gray">
          <a:xfrm>
            <a:off x="4776025" y="1491734"/>
            <a:ext cx="4958184" cy="4625186"/>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lstStyle/>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説明時に工夫した点</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p>
          <a:p>
            <a:pPr marL="171450" marR="0" lvl="0" indent="-171450"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小学４年生は授業でごみ処理の勉強をされているため，環境学習の観点を踏まえ，本市のごみ処理の現状を数字を示して説明した。</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71450" marR="0" lvl="0" indent="-171450"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ＬｉＢという難しい内容を分かりやすく伝えるため，子どもに身近な製品（Ｎ社の家庭用ゲーム機など）で使用されていることを例にあげて説明した。</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71450" marR="0" lvl="0" indent="-171450"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ＬｉＢの発火の危険性を分かりやすく伝えるため，リサイクル工場の火災後の写真を使用した。</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71450" marR="0" lvl="0" indent="-171450"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本市の分別区分では，ＬｉＢを使用した製品は「粗大ごみ」になる点，講座で学んだ内容を家庭で会話していただく点を特に強調して説明した。</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71450" marR="0" lvl="0" indent="-171450"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ＬｉＢが使用された製品を印象に残してもらえるよう，電池を手で取り出しできるサンプル製品を準備して，実際に取り出し作業を体験してもらった。</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0" marR="0" lvl="0" indent="0" algn="l" defTabSz="914400" rtl="0" eaLnBrk="1" fontAlgn="ctr" latinLnBrk="0" hangingPunct="1">
              <a:lnSpc>
                <a:spcPct val="100000"/>
              </a:lnSpc>
              <a:spcBef>
                <a:spcPts val="0"/>
              </a:spcBef>
              <a:spcAft>
                <a:spcPct val="0"/>
              </a:spcAft>
              <a:buClr>
                <a:srgbClr val="3E5E84"/>
              </a:buClr>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児童の感想・意見の主なもの</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p>
          <a:p>
            <a:pPr marL="180975" marR="0" lvl="0" indent="-180975"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ＬｉＢが使用された廃棄物は「粗大ごみ」として出すこと。</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ＬｉＢの発火の危険性があること。</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身の回りで使用している製品（パソコンや家庭用ゲーム機など）にＬｉＢが使用されていること。</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廃棄物となったＬｉＢが処理される様子を知りたかった。</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家の中でＬｉＢが使用された製品を捜してみたい。</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ごみ処理にたくさんのお金が使われていることが分かった。</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F79646">
                  <a:lumMod val="50000"/>
                </a:srgbClr>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物を長く使ったり，食べ残しを減らすなどして，ごみの減量に取り組みたい。</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sp>
        <p:nvSpPr>
          <p:cNvPr id="16" name="四角形: 角を丸くする 15">
            <a:extLst>
              <a:ext uri="{FF2B5EF4-FFF2-40B4-BE49-F238E27FC236}">
                <a16:creationId xmlns:a16="http://schemas.microsoft.com/office/drawing/2014/main" id="{A224D2DD-8231-41AC-AFCF-BF5F2A9F1EB6}"/>
              </a:ext>
            </a:extLst>
          </p:cNvPr>
          <p:cNvSpPr/>
          <p:nvPr/>
        </p:nvSpPr>
        <p:spPr>
          <a:xfrm>
            <a:off x="4836244" y="1148368"/>
            <a:ext cx="828780" cy="348468"/>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まとめ</a:t>
            </a:r>
          </a:p>
        </p:txBody>
      </p:sp>
    </p:spTree>
    <p:extLst>
      <p:ext uri="{BB962C8B-B14F-4D97-AF65-F5344CB8AC3E}">
        <p14:creationId xmlns:p14="http://schemas.microsoft.com/office/powerpoint/2010/main" val="50412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a:extLst>
              <a:ext uri="{FF2B5EF4-FFF2-40B4-BE49-F238E27FC236}">
                <a16:creationId xmlns:a16="http://schemas.microsoft.com/office/drawing/2014/main" id="{54E887B5-6D6F-46CE-98FC-A8B901112045}"/>
              </a:ext>
            </a:extLst>
          </p:cNvPr>
          <p:cNvSpPr>
            <a:spLocks noChangeArrowheads="1"/>
          </p:cNvSpPr>
          <p:nvPr/>
        </p:nvSpPr>
        <p:spPr bwMode="gray">
          <a:xfrm>
            <a:off x="333684" y="4957424"/>
            <a:ext cx="9263127" cy="1639928"/>
          </a:xfrm>
          <a:prstGeom prst="rect">
            <a:avLst/>
          </a:prstGeom>
          <a:solidFill>
            <a:srgbClr val="FFFF99"/>
          </a:solidFill>
          <a:ln>
            <a:noFill/>
          </a:ln>
          <a:effectLst/>
          <a:ex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3" name="角丸四角形 14">
            <a:extLst>
              <a:ext uri="{FF2B5EF4-FFF2-40B4-BE49-F238E27FC236}">
                <a16:creationId xmlns:a16="http://schemas.microsoft.com/office/drawing/2014/main" id="{7BCE9DF3-BB68-4CD2-B805-DE92CE5DC48B}"/>
              </a:ext>
            </a:extLst>
          </p:cNvPr>
          <p:cNvSpPr>
            <a:spLocks noChangeArrowheads="1"/>
          </p:cNvSpPr>
          <p:nvPr/>
        </p:nvSpPr>
        <p:spPr bwMode="auto">
          <a:xfrm>
            <a:off x="0" y="1"/>
            <a:ext cx="9906000" cy="792000"/>
          </a:xfrm>
          <a:prstGeom prst="roundRect">
            <a:avLst>
              <a:gd name="adj" fmla="val 0"/>
            </a:avLst>
          </a:prstGeom>
          <a:solidFill>
            <a:schemeClr val="tx2">
              <a:lumMod val="60000"/>
              <a:lumOff val="40000"/>
            </a:schemeClr>
          </a:solidFill>
          <a:ln w="25400" algn="ctr">
            <a:noFill/>
            <a:round/>
            <a:headEnd/>
            <a:tailEnd/>
          </a:ln>
        </p:spPr>
        <p:txBody>
          <a:bodyPr anchor="ctr"/>
          <a:lstStyle/>
          <a:p>
            <a:pPr lvl="0" algn="ctr" defTabSz="914400">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１．倉敷市教育委員会と連携した啓発（ＬｉＢ等モデル事業）</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a:p>
            <a:pPr lvl="0" algn="ctr" defTabSz="914400">
              <a:defRPr/>
            </a:pPr>
            <a:r>
              <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a:t>
            </a: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啓発ちらしの配布、子ども向け情報誌への特集記事掲載</a:t>
            </a:r>
            <a:endPar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endParaRPr>
          </a:p>
        </p:txBody>
      </p:sp>
      <p:sp>
        <p:nvSpPr>
          <p:cNvPr id="53" name="Rectangle 18">
            <a:extLst>
              <a:ext uri="{FF2B5EF4-FFF2-40B4-BE49-F238E27FC236}">
                <a16:creationId xmlns:a16="http://schemas.microsoft.com/office/drawing/2014/main" id="{D697C58C-5797-4B60-9BC0-0CFAE00F7400}"/>
              </a:ext>
            </a:extLst>
          </p:cNvPr>
          <p:cNvSpPr>
            <a:spLocks noChangeArrowheads="1"/>
          </p:cNvSpPr>
          <p:nvPr/>
        </p:nvSpPr>
        <p:spPr bwMode="gray">
          <a:xfrm>
            <a:off x="4088904" y="1079770"/>
            <a:ext cx="5569066" cy="1224000"/>
          </a:xfrm>
          <a:prstGeom prst="rect">
            <a:avLst/>
          </a:prstGeom>
          <a:solidFill>
            <a:srgbClr val="D3DCE8"/>
          </a:solidFill>
          <a:ln>
            <a:noFill/>
          </a:ln>
          <a:effectLst/>
          <a:extLs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25400" dir="5400000" algn="ctr" rotWithShape="0">
                    <a:srgbClr val="3E5E84"/>
                  </a:outerShdw>
                </a:effectLst>
              </a14:hiddenEffects>
            </a:ext>
          </a:ex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55" name="Rectangle 21">
            <a:extLst>
              <a:ext uri="{FF2B5EF4-FFF2-40B4-BE49-F238E27FC236}">
                <a16:creationId xmlns:a16="http://schemas.microsoft.com/office/drawing/2014/main" id="{DCD0D669-DEA6-45F3-BEE7-46E80CE0786E}"/>
              </a:ext>
            </a:extLst>
          </p:cNvPr>
          <p:cNvSpPr>
            <a:spLocks noChangeArrowheads="1"/>
          </p:cNvSpPr>
          <p:nvPr/>
        </p:nvSpPr>
        <p:spPr bwMode="gray">
          <a:xfrm>
            <a:off x="4088904" y="973133"/>
            <a:ext cx="5569066" cy="260582"/>
          </a:xfrm>
          <a:prstGeom prst="rect">
            <a:avLst/>
          </a:prstGeom>
          <a:solidFill>
            <a:srgbClr val="3E5E84"/>
          </a:solidFill>
          <a:ln>
            <a:noFill/>
          </a:ln>
          <a:effectLst/>
          <a:extLst>
            <a:ext uri="{91240B29-F687-4F45-9708-019B960494DF}">
              <a14:hiddenLine xmlns:a14="http://schemas.microsoft.com/office/drawing/2010/main" w="9525" algn="ctr">
                <a:solidFill>
                  <a:srgbClr val="E1E1E1"/>
                </a:solidFill>
                <a:miter lim="800000"/>
                <a:headEnd/>
                <a:tailEnd/>
              </a14:hiddenLine>
            </a:ext>
            <a:ext uri="{AF507438-7753-43E0-B8FC-AC1667EBCBE1}">
              <a14:hiddenEffects xmlns:a14="http://schemas.microsoft.com/office/drawing/2010/main">
                <a:effectLst>
                  <a:outerShdw dist="25400" dir="5400000" algn="ctr" rotWithShape="0">
                    <a:srgbClr val="808080"/>
                  </a:outerShdw>
                </a:effectLst>
              </a14:hiddenEffects>
            </a:ext>
          </a:extLst>
        </p:spPr>
        <p:txBody>
          <a:bodyPr lIns="72000" tIns="21600" rIns="72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rPr>
              <a:t>子ども向け情報誌</a:t>
            </a:r>
            <a:endParaRPr kumimoji="1" lang="en-US" altLang="ja-JP"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1" name="Rectangle 20">
            <a:extLst>
              <a:ext uri="{FF2B5EF4-FFF2-40B4-BE49-F238E27FC236}">
                <a16:creationId xmlns:a16="http://schemas.microsoft.com/office/drawing/2014/main" id="{8214C87C-CCD4-4ED7-93B0-027BEA4B3304}"/>
              </a:ext>
            </a:extLst>
          </p:cNvPr>
          <p:cNvSpPr>
            <a:spLocks noChangeArrowheads="1"/>
          </p:cNvSpPr>
          <p:nvPr/>
        </p:nvSpPr>
        <p:spPr bwMode="gray">
          <a:xfrm>
            <a:off x="3995033" y="1347333"/>
            <a:ext cx="5661264" cy="820806"/>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nchor="ctr"/>
          <a:lstStyle/>
          <a:p>
            <a:pPr marL="0" marR="0" lvl="0" indent="0" algn="l" defTabSz="914400" rtl="0" eaLnBrk="1" fontAlgn="ctr" latinLnBrk="0" hangingPunct="1">
              <a:lnSpc>
                <a:spcPct val="100000"/>
              </a:lnSpc>
              <a:spcBef>
                <a:spcPts val="600"/>
              </a:spcBef>
              <a:spcAft>
                <a:spcPct val="0"/>
              </a:spcAft>
              <a:buClr>
                <a:srgbClr val="3E5E84"/>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目的</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ＬｉＢの革新性や便利さ，使用機会増加の状況と，発火の危険性や，廃棄物処理時の火災発生を踏まえた正しい捨て方を子どもに分かりやすく伝える。</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市教育委員会が小学生を対象に年</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4</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回発行している情報誌に，ＬｉＢの特集と出前講座の様子を掲載</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市内の小学校全児童、中学校全生徒，公民館等への配布を行った。</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grpSp>
        <p:nvGrpSpPr>
          <p:cNvPr id="30" name="グループ化 29">
            <a:extLst>
              <a:ext uri="{FF2B5EF4-FFF2-40B4-BE49-F238E27FC236}">
                <a16:creationId xmlns:a16="http://schemas.microsoft.com/office/drawing/2014/main" id="{51AED5D8-238E-4A02-8F81-A4F0C3B77C52}"/>
              </a:ext>
            </a:extLst>
          </p:cNvPr>
          <p:cNvGrpSpPr/>
          <p:nvPr/>
        </p:nvGrpSpPr>
        <p:grpSpPr>
          <a:xfrm>
            <a:off x="241489" y="973133"/>
            <a:ext cx="3738849" cy="3752011"/>
            <a:chOff x="128465" y="1274764"/>
            <a:chExt cx="3608604" cy="3488858"/>
          </a:xfrm>
        </p:grpSpPr>
        <p:pic>
          <p:nvPicPr>
            <p:cNvPr id="12" name="図 11">
              <a:extLst>
                <a:ext uri="{FF2B5EF4-FFF2-40B4-BE49-F238E27FC236}">
                  <a16:creationId xmlns:a16="http://schemas.microsoft.com/office/drawing/2014/main" id="{2B9F1969-1DB6-4C01-983B-478AF7850A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728" y="2277067"/>
              <a:ext cx="1756097" cy="2486554"/>
            </a:xfrm>
            <a:prstGeom prst="rect">
              <a:avLst/>
            </a:prstGeom>
          </p:spPr>
        </p:pic>
        <p:pic>
          <p:nvPicPr>
            <p:cNvPr id="13" name="図 12">
              <a:extLst>
                <a:ext uri="{FF2B5EF4-FFF2-40B4-BE49-F238E27FC236}">
                  <a16:creationId xmlns:a16="http://schemas.microsoft.com/office/drawing/2014/main" id="{98581FF8-C2F1-488E-881A-DF91E4E839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8764" y="2277068"/>
              <a:ext cx="1752506" cy="2486554"/>
            </a:xfrm>
            <a:prstGeom prst="rect">
              <a:avLst/>
            </a:prstGeom>
          </p:spPr>
        </p:pic>
        <p:sp>
          <p:nvSpPr>
            <p:cNvPr id="57" name="Rectangle 18">
              <a:extLst>
                <a:ext uri="{FF2B5EF4-FFF2-40B4-BE49-F238E27FC236}">
                  <a16:creationId xmlns:a16="http://schemas.microsoft.com/office/drawing/2014/main" id="{F5544CE4-ED9F-499C-8F12-DBD33C96C3AD}"/>
                </a:ext>
              </a:extLst>
            </p:cNvPr>
            <p:cNvSpPr>
              <a:spLocks noChangeArrowheads="1"/>
            </p:cNvSpPr>
            <p:nvPr/>
          </p:nvSpPr>
          <p:spPr bwMode="gray">
            <a:xfrm>
              <a:off x="130080" y="1344143"/>
              <a:ext cx="3592806" cy="855204"/>
            </a:xfrm>
            <a:prstGeom prst="rect">
              <a:avLst/>
            </a:prstGeom>
            <a:solidFill>
              <a:srgbClr val="D3DCE8"/>
            </a:solidFill>
            <a:ln>
              <a:noFill/>
            </a:ln>
            <a:effectLst/>
            <a:extLs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25400" dir="5400000" algn="ctr" rotWithShape="0">
                      <a:srgbClr val="3E5E84"/>
                    </a:outerShdw>
                  </a:effectLst>
                </a14:hiddenEffects>
              </a:ext>
            </a:ex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58" name="Rectangle 21">
              <a:extLst>
                <a:ext uri="{FF2B5EF4-FFF2-40B4-BE49-F238E27FC236}">
                  <a16:creationId xmlns:a16="http://schemas.microsoft.com/office/drawing/2014/main" id="{581DDB4A-D6CC-48C7-98E2-B61686B98612}"/>
                </a:ext>
              </a:extLst>
            </p:cNvPr>
            <p:cNvSpPr>
              <a:spLocks noChangeArrowheads="1"/>
            </p:cNvSpPr>
            <p:nvPr/>
          </p:nvSpPr>
          <p:spPr bwMode="gray">
            <a:xfrm>
              <a:off x="128465" y="1274764"/>
              <a:ext cx="3592806" cy="260582"/>
            </a:xfrm>
            <a:prstGeom prst="rect">
              <a:avLst/>
            </a:prstGeom>
            <a:solidFill>
              <a:srgbClr val="3E5E84"/>
            </a:solidFill>
            <a:ln>
              <a:noFill/>
            </a:ln>
            <a:effectLst/>
            <a:extLst>
              <a:ext uri="{91240B29-F687-4F45-9708-019B960494DF}">
                <a14:hiddenLine xmlns:a14="http://schemas.microsoft.com/office/drawing/2010/main" w="9525" algn="ctr">
                  <a:solidFill>
                    <a:srgbClr val="E1E1E1"/>
                  </a:solidFill>
                  <a:miter lim="800000"/>
                  <a:headEnd/>
                  <a:tailEnd/>
                </a14:hiddenLine>
              </a:ext>
              <a:ext uri="{AF507438-7753-43E0-B8FC-AC1667EBCBE1}">
                <a14:hiddenEffects xmlns:a14="http://schemas.microsoft.com/office/drawing/2010/main">
                  <a:effectLst>
                    <a:outerShdw dist="25400" dir="5400000" algn="ctr" rotWithShape="0">
                      <a:srgbClr val="808080"/>
                    </a:outerShdw>
                  </a:effectLst>
                </a14:hiddenEffects>
              </a:ext>
            </a:extLst>
          </p:spPr>
          <p:txBody>
            <a:bodyPr lIns="72000" tIns="21600" rIns="72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rPr>
                <a:t>啓発ちらし</a:t>
              </a:r>
              <a:endParaRPr kumimoji="1" lang="en-US" altLang="ja-JP"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9" name="Rectangle 20">
              <a:extLst>
                <a:ext uri="{FF2B5EF4-FFF2-40B4-BE49-F238E27FC236}">
                  <a16:creationId xmlns:a16="http://schemas.microsoft.com/office/drawing/2014/main" id="{1B3BFC96-1699-4522-8BBB-FF430A0F70C6}"/>
                </a:ext>
              </a:extLst>
            </p:cNvPr>
            <p:cNvSpPr>
              <a:spLocks noChangeArrowheads="1"/>
            </p:cNvSpPr>
            <p:nvPr/>
          </p:nvSpPr>
          <p:spPr bwMode="gray">
            <a:xfrm>
              <a:off x="144263" y="1553073"/>
              <a:ext cx="3592806" cy="591183"/>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nchor="ctr"/>
            <a:lstStyle/>
            <a:p>
              <a:pPr marL="0" marR="0" lvl="0" indent="0" algn="l" defTabSz="914400" rtl="0" eaLnBrk="1" fontAlgn="ctr" latinLnBrk="0" hangingPunct="1">
                <a:lnSpc>
                  <a:spcPct val="100000"/>
                </a:lnSpc>
                <a:spcBef>
                  <a:spcPts val="0"/>
                </a:spcBef>
                <a:spcAft>
                  <a:spcPct val="0"/>
                </a:spcAft>
                <a:buClr>
                  <a:srgbClr val="3E5E84"/>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目的</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ＬｉＢの危険性，捨て方を分かりやすく伝える。</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小学校や公共施設等で配布するチラシを作成</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ct val="3000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出前講座でも活用</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grpSp>
      <p:pic>
        <p:nvPicPr>
          <p:cNvPr id="2" name="図 1">
            <a:extLst>
              <a:ext uri="{FF2B5EF4-FFF2-40B4-BE49-F238E27FC236}">
                <a16:creationId xmlns:a16="http://schemas.microsoft.com/office/drawing/2014/main" id="{432C59E5-5B05-436E-A6D6-91569632150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3908" y="2385320"/>
            <a:ext cx="1752506" cy="2477768"/>
          </a:xfrm>
          <a:prstGeom prst="rect">
            <a:avLst/>
          </a:prstGeom>
        </p:spPr>
      </p:pic>
      <p:pic>
        <p:nvPicPr>
          <p:cNvPr id="4" name="図 3">
            <a:extLst>
              <a:ext uri="{FF2B5EF4-FFF2-40B4-BE49-F238E27FC236}">
                <a16:creationId xmlns:a16="http://schemas.microsoft.com/office/drawing/2014/main" id="{A966828A-4A16-4E20-B314-A4E57669600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1851" y="2385320"/>
            <a:ext cx="3537091" cy="2483840"/>
          </a:xfrm>
          <a:prstGeom prst="rect">
            <a:avLst/>
          </a:prstGeom>
        </p:spPr>
      </p:pic>
      <p:sp>
        <p:nvSpPr>
          <p:cNvPr id="16" name="Rectangle 20">
            <a:extLst>
              <a:ext uri="{FF2B5EF4-FFF2-40B4-BE49-F238E27FC236}">
                <a16:creationId xmlns:a16="http://schemas.microsoft.com/office/drawing/2014/main" id="{46F6A0BC-A444-4C38-B1DC-8936D4E1CBE9}"/>
              </a:ext>
            </a:extLst>
          </p:cNvPr>
          <p:cNvSpPr>
            <a:spLocks noChangeArrowheads="1"/>
          </p:cNvSpPr>
          <p:nvPr/>
        </p:nvSpPr>
        <p:spPr bwMode="gray">
          <a:xfrm>
            <a:off x="241488" y="4957424"/>
            <a:ext cx="9416482" cy="820806"/>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nchor="ctr"/>
          <a:lstStyle/>
          <a:p>
            <a:pPr marL="180975" marR="0" lvl="0" indent="-180975" algn="l" defTabSz="914400" rtl="0" eaLnBrk="1" fontAlgn="ctr" latinLnBrk="0" hangingPunct="1">
              <a:lnSpc>
                <a:spcPct val="100000"/>
              </a:lnSpc>
              <a:spcBef>
                <a:spcPct val="30000"/>
              </a:spcBef>
              <a:spcAft>
                <a:spcPct val="0"/>
              </a:spcAft>
              <a:buClr>
                <a:srgbClr val="3E5E84"/>
              </a:buClr>
              <a:buSzTx/>
              <a:buFont typeface="Wingdings" pitchFamily="2" charset="2"/>
              <a:buChar char="n"/>
              <a:tabLst/>
              <a:defRPr/>
            </a:pP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sp>
        <p:nvSpPr>
          <p:cNvPr id="18" name="Rectangle 20">
            <a:extLst>
              <a:ext uri="{FF2B5EF4-FFF2-40B4-BE49-F238E27FC236}">
                <a16:creationId xmlns:a16="http://schemas.microsoft.com/office/drawing/2014/main" id="{957F1698-1AC4-493F-A5BF-BA2DDF25DE25}"/>
              </a:ext>
            </a:extLst>
          </p:cNvPr>
          <p:cNvSpPr>
            <a:spLocks noChangeArrowheads="1"/>
          </p:cNvSpPr>
          <p:nvPr/>
        </p:nvSpPr>
        <p:spPr bwMode="gray">
          <a:xfrm>
            <a:off x="333683" y="5085184"/>
            <a:ext cx="9238632" cy="1368152"/>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nchor="t"/>
          <a:lstStyle/>
          <a:p>
            <a:pPr marL="180975" marR="0" lvl="0" indent="-180975" algn="l" defTabSz="914400" rtl="0" eaLnBrk="1" fontAlgn="ctr" latinLnBrk="0" hangingPunct="1">
              <a:lnSpc>
                <a:spcPct val="100000"/>
              </a:lnSpc>
              <a:spcBef>
                <a:spcPct val="30000"/>
              </a:spcBef>
              <a:spcAft>
                <a:spcPct val="0"/>
              </a:spcAft>
              <a:buClr>
                <a:srgbClr val="F79646">
                  <a:lumMod val="50000"/>
                </a:srgbClr>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チラシを３万部印刷し，出前講座やアンケート調査で活用するとともに，市施設窓口や市内小・中学生に配布。また、市環境衛生協議会を通じて市内各戸への回覧による啓発を依頼</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ct val="30000"/>
              </a:spcBef>
              <a:spcAft>
                <a:spcPct val="0"/>
              </a:spcAft>
              <a:buClr>
                <a:srgbClr val="F79646">
                  <a:lumMod val="50000"/>
                </a:srgbClr>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子ども向け情報誌を</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万</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5</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千部増刷し，市内全小学生や公共施設，教育施設などの通常配布分に加え，市内全中学生に配布</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ct val="30000"/>
              </a:spcBef>
              <a:spcAft>
                <a:spcPct val="0"/>
              </a:spcAft>
              <a:buClr>
                <a:srgbClr val="F79646">
                  <a:lumMod val="50000"/>
                </a:srgbClr>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チラシ，子ども向け情報誌を市ＨＰに掲載</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ct val="30000"/>
              </a:spcBef>
              <a:spcAft>
                <a:spcPct val="0"/>
              </a:spcAft>
              <a:buClr>
                <a:srgbClr val="F79646">
                  <a:lumMod val="50000"/>
                </a:srgbClr>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啓発用の下敷きを</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万</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7</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千枚作成し，市内小学校全高学年生に配布</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sp>
        <p:nvSpPr>
          <p:cNvPr id="19" name="四角形: 角を丸くする 18">
            <a:extLst>
              <a:ext uri="{FF2B5EF4-FFF2-40B4-BE49-F238E27FC236}">
                <a16:creationId xmlns:a16="http://schemas.microsoft.com/office/drawing/2014/main" id="{76762E2C-7FE7-4DB3-8D1D-CD7B50C0D343}"/>
              </a:ext>
            </a:extLst>
          </p:cNvPr>
          <p:cNvSpPr/>
          <p:nvPr/>
        </p:nvSpPr>
        <p:spPr>
          <a:xfrm>
            <a:off x="523820" y="4837752"/>
            <a:ext cx="828780" cy="28800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まとめ</a:t>
            </a:r>
          </a:p>
        </p:txBody>
      </p:sp>
    </p:spTree>
    <p:extLst>
      <p:ext uri="{BB962C8B-B14F-4D97-AF65-F5344CB8AC3E}">
        <p14:creationId xmlns:p14="http://schemas.microsoft.com/office/powerpoint/2010/main" val="31840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20D9E46-A989-44C5-9DCC-FCBF9E66C5C9}"/>
              </a:ext>
            </a:extLst>
          </p:cNvPr>
          <p:cNvSpPr/>
          <p:nvPr/>
        </p:nvSpPr>
        <p:spPr>
          <a:xfrm>
            <a:off x="4304929" y="5214422"/>
            <a:ext cx="5281638" cy="1275896"/>
          </a:xfrm>
          <a:prstGeom prst="rect">
            <a:avLst/>
          </a:prstGeom>
          <a:ln w="15875">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 name="角丸四角形 14">
            <a:extLst>
              <a:ext uri="{FF2B5EF4-FFF2-40B4-BE49-F238E27FC236}">
                <a16:creationId xmlns:a16="http://schemas.microsoft.com/office/drawing/2014/main" id="{7BCE9DF3-BB68-4CD2-B805-DE92CE5DC48B}"/>
              </a:ext>
            </a:extLst>
          </p:cNvPr>
          <p:cNvSpPr>
            <a:spLocks noChangeArrowheads="1"/>
          </p:cNvSpPr>
          <p:nvPr/>
        </p:nvSpPr>
        <p:spPr bwMode="auto">
          <a:xfrm>
            <a:off x="0" y="1"/>
            <a:ext cx="9906000" cy="792000"/>
          </a:xfrm>
          <a:prstGeom prst="roundRect">
            <a:avLst>
              <a:gd name="adj" fmla="val 0"/>
            </a:avLst>
          </a:prstGeom>
          <a:solidFill>
            <a:schemeClr val="tx2">
              <a:lumMod val="60000"/>
              <a:lumOff val="40000"/>
            </a:schemeClr>
          </a:solidFill>
          <a:ln w="25400" algn="ctr">
            <a:noFill/>
            <a:round/>
            <a:headEnd/>
            <a:tailEnd/>
          </a:ln>
        </p:spPr>
        <p:txBody>
          <a:bodyPr anchor="ctr"/>
          <a:lstStyle/>
          <a:p>
            <a:pPr lvl="0" algn="ctr" defTabSz="914400">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１．倉敷市教育委員会と連携した啓発（ＬｉＢ等モデル事業）</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a:p>
            <a:pPr lvl="0" algn="ctr" defTabSz="914400">
              <a:defRPr/>
            </a:pPr>
            <a:r>
              <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a:t>
            </a:r>
            <a:r>
              <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rPr>
              <a:t>アンケート調査の実施（</a:t>
            </a:r>
            <a:r>
              <a:rPr kumimoji="1" lang="en-US" altLang="ja-JP"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rPr>
              <a:t>1/2</a:t>
            </a:r>
            <a:r>
              <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rPr>
              <a:t>）</a:t>
            </a:r>
          </a:p>
        </p:txBody>
      </p:sp>
      <p:sp>
        <p:nvSpPr>
          <p:cNvPr id="29" name="スライド番号プレースホルダー 1">
            <a:extLst>
              <a:ext uri="{FF2B5EF4-FFF2-40B4-BE49-F238E27FC236}">
                <a16:creationId xmlns:a16="http://schemas.microsoft.com/office/drawing/2014/main" id="{AF2238F5-E87A-4C6B-8F5C-0C3F06C86363}"/>
              </a:ext>
            </a:extLst>
          </p:cNvPr>
          <p:cNvSpPr>
            <a:spLocks noGrp="1"/>
          </p:cNvSpPr>
          <p:nvPr>
            <p:ph type="sldNum" sz="quarter" idx="12"/>
          </p:nvPr>
        </p:nvSpPr>
        <p:spPr>
          <a:xfrm>
            <a:off x="6945320" y="2475236"/>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4F29-A2FC-441C-8DF0-FDD8455EA655}" type="slidenum">
              <a:rPr kumimoji="1" lang="ja-JP" altLang="en-US" sz="1200" b="1"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1" name="Rectangle 5">
            <a:extLst>
              <a:ext uri="{FF2B5EF4-FFF2-40B4-BE49-F238E27FC236}">
                <a16:creationId xmlns:a16="http://schemas.microsoft.com/office/drawing/2014/main" id="{A27F3DFF-FCAD-4674-B5A0-B91413C1E2C6}"/>
              </a:ext>
            </a:extLst>
          </p:cNvPr>
          <p:cNvSpPr>
            <a:spLocks noChangeArrowheads="1"/>
          </p:cNvSpPr>
          <p:nvPr/>
        </p:nvSpPr>
        <p:spPr bwMode="gray">
          <a:xfrm>
            <a:off x="138109" y="1163350"/>
            <a:ext cx="3158707" cy="1532994"/>
          </a:xfrm>
          <a:prstGeom prst="rect">
            <a:avLst/>
          </a:prstGeom>
          <a:solidFill>
            <a:srgbClr val="E1E1E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2000" tIns="0" rIns="252000" bIns="25200" anchor="ctr"/>
          <a:lstStyle/>
          <a:p>
            <a:pPr marL="0" marR="0" lvl="0" indent="0" algn="l" defTabSz="914400" rtl="0" eaLnBrk="1" fontAlgn="base" latinLnBrk="0" hangingPunct="1">
              <a:lnSpc>
                <a:spcPct val="110000"/>
              </a:lnSpc>
              <a:spcBef>
                <a:spcPct val="0"/>
              </a:spcBef>
              <a:spcAft>
                <a:spcPct val="0"/>
              </a:spcAft>
              <a:buClr>
                <a:srgbClr val="C0504D"/>
              </a:buClr>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33" name="Rectangle 12">
            <a:extLst>
              <a:ext uri="{FF2B5EF4-FFF2-40B4-BE49-F238E27FC236}">
                <a16:creationId xmlns:a16="http://schemas.microsoft.com/office/drawing/2014/main" id="{A664D6A5-35F0-42F4-8A46-0F83EC4D28C0}"/>
              </a:ext>
            </a:extLst>
          </p:cNvPr>
          <p:cNvSpPr>
            <a:spLocks noChangeArrowheads="1"/>
          </p:cNvSpPr>
          <p:nvPr/>
        </p:nvSpPr>
        <p:spPr bwMode="gray">
          <a:xfrm>
            <a:off x="101651" y="1283905"/>
            <a:ext cx="3207647" cy="1191331"/>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lstStyle/>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出前講座を受講した小学校</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4</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年生の保護者を対象にＷＥＢアンケート調査を実施</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ＬｉＢ廃棄の経験やチラシを見る前後のＬｉＢに関する理解の変化に加え，出前講座の内容を家庭内で話したかどうか，受講後にＬｉＢに関する意識に変化があったかどうかなどを調査</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sp>
        <p:nvSpPr>
          <p:cNvPr id="35" name="Rectangle 21">
            <a:extLst>
              <a:ext uri="{FF2B5EF4-FFF2-40B4-BE49-F238E27FC236}">
                <a16:creationId xmlns:a16="http://schemas.microsoft.com/office/drawing/2014/main" id="{6A49ADC3-8781-42CD-8CC4-28A1BA600445}"/>
              </a:ext>
            </a:extLst>
          </p:cNvPr>
          <p:cNvSpPr>
            <a:spLocks noChangeArrowheads="1"/>
          </p:cNvSpPr>
          <p:nvPr/>
        </p:nvSpPr>
        <p:spPr bwMode="gray">
          <a:xfrm>
            <a:off x="136352" y="1040159"/>
            <a:ext cx="3158707" cy="252000"/>
          </a:xfrm>
          <a:prstGeom prst="rect">
            <a:avLst/>
          </a:prstGeom>
          <a:solidFill>
            <a:srgbClr val="3E5E84"/>
          </a:solidFill>
          <a:ln>
            <a:noFill/>
          </a:ln>
          <a:effectLst/>
          <a:extLst>
            <a:ext uri="{91240B29-F687-4F45-9708-019B960494DF}">
              <a14:hiddenLine xmlns:a14="http://schemas.microsoft.com/office/drawing/2010/main" w="9525" algn="ctr">
                <a:solidFill>
                  <a:srgbClr val="E1E1E1"/>
                </a:solidFill>
                <a:miter lim="800000"/>
                <a:headEnd/>
                <a:tailEnd/>
              </a14:hiddenLine>
            </a:ext>
            <a:ext uri="{AF507438-7753-43E0-B8FC-AC1667EBCBE1}">
              <a14:hiddenEffects xmlns:a14="http://schemas.microsoft.com/office/drawing/2010/main">
                <a:effectLst>
                  <a:outerShdw dist="25400" dir="5400000" algn="ctr" rotWithShape="0">
                    <a:srgbClr val="808080"/>
                  </a:outerShdw>
                </a:effectLst>
              </a14:hiddenEffects>
            </a:ext>
          </a:extLst>
        </p:spPr>
        <p:txBody>
          <a:bodyPr lIns="72000" tIns="21600" rIns="72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rPr>
              <a:t>出前講座を受講した少学</a:t>
            </a:r>
            <a:r>
              <a:rPr kumimoji="1" lang="en-US" altLang="ja-JP"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rPr>
              <a:t>4</a:t>
            </a:r>
            <a:r>
              <a:rPr kumimoji="1" lang="ja-JP" altLang="en-US"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rPr>
              <a:t>年生保護者対象の調査</a:t>
            </a:r>
            <a:endParaRPr kumimoji="1" lang="en-US" altLang="ja-JP"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37" name="Rectangle 5">
            <a:extLst>
              <a:ext uri="{FF2B5EF4-FFF2-40B4-BE49-F238E27FC236}">
                <a16:creationId xmlns:a16="http://schemas.microsoft.com/office/drawing/2014/main" id="{0ECF754A-1038-4889-91FE-B4193FB4DBEA}"/>
              </a:ext>
            </a:extLst>
          </p:cNvPr>
          <p:cNvSpPr>
            <a:spLocks noChangeArrowheads="1"/>
          </p:cNvSpPr>
          <p:nvPr/>
        </p:nvSpPr>
        <p:spPr bwMode="gray">
          <a:xfrm>
            <a:off x="3450038" y="1146250"/>
            <a:ext cx="2871552" cy="1532994"/>
          </a:xfrm>
          <a:prstGeom prst="rect">
            <a:avLst/>
          </a:prstGeom>
          <a:solidFill>
            <a:srgbClr val="E1E1E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2000" tIns="0" rIns="252000" bIns="25200" anchor="ctr"/>
          <a:lstStyle/>
          <a:p>
            <a:pPr marL="0" marR="0" lvl="0" indent="0" algn="l" defTabSz="914400" rtl="0" eaLnBrk="1" fontAlgn="base" latinLnBrk="0" hangingPunct="1">
              <a:lnSpc>
                <a:spcPct val="110000"/>
              </a:lnSpc>
              <a:spcBef>
                <a:spcPct val="0"/>
              </a:spcBef>
              <a:spcAft>
                <a:spcPct val="0"/>
              </a:spcAft>
              <a:buClr>
                <a:srgbClr val="C0504D"/>
              </a:buClr>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39" name="Rectangle 12">
            <a:extLst>
              <a:ext uri="{FF2B5EF4-FFF2-40B4-BE49-F238E27FC236}">
                <a16:creationId xmlns:a16="http://schemas.microsoft.com/office/drawing/2014/main" id="{F7AD4FE3-66E0-422D-AF38-894AF5B01AD9}"/>
              </a:ext>
            </a:extLst>
          </p:cNvPr>
          <p:cNvSpPr>
            <a:spLocks noChangeArrowheads="1"/>
          </p:cNvSpPr>
          <p:nvPr/>
        </p:nvSpPr>
        <p:spPr bwMode="gray">
          <a:xfrm>
            <a:off x="3410419" y="1266805"/>
            <a:ext cx="2808293" cy="1191331"/>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lstStyle/>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小学校でチラシを配布した児童の保護者を対象にＷＥＢアンケート調査を実施</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ＬｉＢ廃棄の経験や，チラシを見る前後のＬｉＢに関する理解に変化があったかどうかを調査</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sp>
        <p:nvSpPr>
          <p:cNvPr id="41" name="Rectangle 21">
            <a:extLst>
              <a:ext uri="{FF2B5EF4-FFF2-40B4-BE49-F238E27FC236}">
                <a16:creationId xmlns:a16="http://schemas.microsoft.com/office/drawing/2014/main" id="{FCA855F4-2C9A-4BF1-9204-4E25545323E7}"/>
              </a:ext>
            </a:extLst>
          </p:cNvPr>
          <p:cNvSpPr>
            <a:spLocks noChangeArrowheads="1"/>
          </p:cNvSpPr>
          <p:nvPr/>
        </p:nvSpPr>
        <p:spPr bwMode="gray">
          <a:xfrm>
            <a:off x="3448281" y="1023059"/>
            <a:ext cx="2871552" cy="252000"/>
          </a:xfrm>
          <a:prstGeom prst="rect">
            <a:avLst/>
          </a:prstGeom>
          <a:solidFill>
            <a:srgbClr val="3E5E84"/>
          </a:solidFill>
          <a:ln>
            <a:noFill/>
          </a:ln>
          <a:effectLst/>
          <a:extLst>
            <a:ext uri="{91240B29-F687-4F45-9708-019B960494DF}">
              <a14:hiddenLine xmlns:a14="http://schemas.microsoft.com/office/drawing/2010/main" w="9525" algn="ctr">
                <a:solidFill>
                  <a:srgbClr val="E1E1E1"/>
                </a:solidFill>
                <a:miter lim="800000"/>
                <a:headEnd/>
                <a:tailEnd/>
              </a14:hiddenLine>
            </a:ext>
            <a:ext uri="{AF507438-7753-43E0-B8FC-AC1667EBCBE1}">
              <a14:hiddenEffects xmlns:a14="http://schemas.microsoft.com/office/drawing/2010/main">
                <a:effectLst>
                  <a:outerShdw dist="25400" dir="5400000" algn="ctr" rotWithShape="0">
                    <a:srgbClr val="808080"/>
                  </a:outerShdw>
                </a:effectLst>
              </a14:hiddenEffects>
            </a:ext>
          </a:extLst>
        </p:spPr>
        <p:txBody>
          <a:bodyPr lIns="72000" tIns="21600" rIns="72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rPr>
              <a:t>チラシを配布した小学生保護者対象の調査</a:t>
            </a:r>
            <a:endParaRPr kumimoji="1" lang="en-US" altLang="ja-JP"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42" name="Rectangle 5">
            <a:extLst>
              <a:ext uri="{FF2B5EF4-FFF2-40B4-BE49-F238E27FC236}">
                <a16:creationId xmlns:a16="http://schemas.microsoft.com/office/drawing/2014/main" id="{7B978D96-9F2C-4CDB-88B2-73BEEDFDAF9F}"/>
              </a:ext>
            </a:extLst>
          </p:cNvPr>
          <p:cNvSpPr>
            <a:spLocks noChangeArrowheads="1"/>
          </p:cNvSpPr>
          <p:nvPr/>
        </p:nvSpPr>
        <p:spPr bwMode="gray">
          <a:xfrm>
            <a:off x="6429617" y="1146250"/>
            <a:ext cx="3158707" cy="1532994"/>
          </a:xfrm>
          <a:prstGeom prst="rect">
            <a:avLst/>
          </a:prstGeom>
          <a:solidFill>
            <a:srgbClr val="E1E1E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2000" tIns="0" rIns="252000" bIns="25200" anchor="ctr"/>
          <a:lstStyle/>
          <a:p>
            <a:pPr marL="0" marR="0" lvl="0" indent="0" algn="l" defTabSz="914400" rtl="0" eaLnBrk="1" fontAlgn="base" latinLnBrk="0" hangingPunct="1">
              <a:lnSpc>
                <a:spcPct val="110000"/>
              </a:lnSpc>
              <a:spcBef>
                <a:spcPct val="0"/>
              </a:spcBef>
              <a:spcAft>
                <a:spcPct val="0"/>
              </a:spcAft>
              <a:buClr>
                <a:srgbClr val="C0504D"/>
              </a:buClr>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43" name="Rectangle 12">
            <a:extLst>
              <a:ext uri="{FF2B5EF4-FFF2-40B4-BE49-F238E27FC236}">
                <a16:creationId xmlns:a16="http://schemas.microsoft.com/office/drawing/2014/main" id="{893F354A-BDD2-4DD4-8E6D-8B2287ED80B6}"/>
              </a:ext>
            </a:extLst>
          </p:cNvPr>
          <p:cNvSpPr>
            <a:spLocks noChangeArrowheads="1"/>
          </p:cNvSpPr>
          <p:nvPr/>
        </p:nvSpPr>
        <p:spPr bwMode="gray">
          <a:xfrm>
            <a:off x="6393160" y="1266805"/>
            <a:ext cx="3089122" cy="1191331"/>
          </a:xfrm>
          <a:prstGeom prst="rect">
            <a:avLst/>
          </a:prstGeom>
          <a:noFill/>
          <a:ln>
            <a:noFill/>
          </a:ln>
          <a:effectLst/>
          <a:extLst>
            <a:ext uri="{909E8E84-426E-40DD-AFC4-6F175D3DCCD1}">
              <a14:hiddenFill xmlns:a14="http://schemas.microsoft.com/office/drawing/2010/main">
                <a:solidFill>
                  <a:srgbClr val="D3DCE8"/>
                </a:solidFill>
              </a14:hiddenFill>
            </a:ext>
            <a:ext uri="{91240B29-F687-4F45-9708-019B960494DF}">
              <a14:hiddenLine xmlns:a14="http://schemas.microsoft.com/office/drawing/2010/main" w="9525"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rgbClr val="ACACAC"/>
                  </a:outerShdw>
                </a:effectLst>
              </a14:hiddenEffects>
            </a:ext>
          </a:extLst>
        </p:spPr>
        <p:txBody>
          <a:bodyPr lIns="180000" tIns="108000" rIns="180000"/>
          <a:lstStyle/>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市民モニターに登録した市民約</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1300</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人を対象にアンケート調査を実施</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チラシを見た後，アンケートに回答</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a:p>
            <a:pPr marL="180975" marR="0" lvl="0" indent="-180975" algn="l" defTabSz="914400" rtl="0" eaLnBrk="1" fontAlgn="ctr" latinLnBrk="0" hangingPunct="1">
              <a:lnSpc>
                <a:spcPct val="100000"/>
              </a:lnSpc>
              <a:spcBef>
                <a:spcPts val="0"/>
              </a:spcBef>
              <a:spcAft>
                <a:spcPct val="0"/>
              </a:spcAft>
              <a:buClr>
                <a:srgbClr val="3E5E84"/>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ＬｉＢ廃棄の経験や，チラシを見る前後のＬｉＢに関する理解に変化があったかどうかを調査</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sp>
        <p:nvSpPr>
          <p:cNvPr id="44" name="Rectangle 21">
            <a:extLst>
              <a:ext uri="{FF2B5EF4-FFF2-40B4-BE49-F238E27FC236}">
                <a16:creationId xmlns:a16="http://schemas.microsoft.com/office/drawing/2014/main" id="{6DBEE060-CAC0-42A6-BE4F-2154B24FFA7D}"/>
              </a:ext>
            </a:extLst>
          </p:cNvPr>
          <p:cNvSpPr>
            <a:spLocks noChangeArrowheads="1"/>
          </p:cNvSpPr>
          <p:nvPr/>
        </p:nvSpPr>
        <p:spPr bwMode="gray">
          <a:xfrm>
            <a:off x="6427860" y="1023059"/>
            <a:ext cx="3158707" cy="252000"/>
          </a:xfrm>
          <a:prstGeom prst="rect">
            <a:avLst/>
          </a:prstGeom>
          <a:solidFill>
            <a:srgbClr val="3E5E84"/>
          </a:solidFill>
          <a:ln>
            <a:noFill/>
          </a:ln>
          <a:effectLst/>
          <a:extLst>
            <a:ext uri="{91240B29-F687-4F45-9708-019B960494DF}">
              <a14:hiddenLine xmlns:a14="http://schemas.microsoft.com/office/drawing/2010/main" w="9525" algn="ctr">
                <a:solidFill>
                  <a:srgbClr val="E1E1E1"/>
                </a:solidFill>
                <a:miter lim="800000"/>
                <a:headEnd/>
                <a:tailEnd/>
              </a14:hiddenLine>
            </a:ext>
            <a:ext uri="{AF507438-7753-43E0-B8FC-AC1667EBCBE1}">
              <a14:hiddenEffects xmlns:a14="http://schemas.microsoft.com/office/drawing/2010/main">
                <a:effectLst>
                  <a:outerShdw dist="25400" dir="5400000" algn="ctr" rotWithShape="0">
                    <a:srgbClr val="808080"/>
                  </a:outerShdw>
                </a:effectLst>
              </a14:hiddenEffects>
            </a:ext>
          </a:extLst>
        </p:spPr>
        <p:txBody>
          <a:bodyPr lIns="72000" tIns="21600" rIns="72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rPr>
              <a:t>市民モニター制度を活用した調査</a:t>
            </a:r>
            <a:endParaRPr kumimoji="1" lang="en-US" altLang="ja-JP" sz="1100" b="1"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18" name="Rectangle 18">
            <a:extLst>
              <a:ext uri="{FF2B5EF4-FFF2-40B4-BE49-F238E27FC236}">
                <a16:creationId xmlns:a16="http://schemas.microsoft.com/office/drawing/2014/main" id="{8D244E6C-A73F-4B40-85CF-6AEEBF4BAE28}"/>
              </a:ext>
            </a:extLst>
          </p:cNvPr>
          <p:cNvSpPr>
            <a:spLocks noChangeArrowheads="1"/>
          </p:cNvSpPr>
          <p:nvPr/>
        </p:nvSpPr>
        <p:spPr bwMode="gray">
          <a:xfrm>
            <a:off x="136352" y="2929684"/>
            <a:ext cx="9450215" cy="1109366"/>
          </a:xfrm>
          <a:prstGeom prst="rect">
            <a:avLst/>
          </a:prstGeom>
          <a:solidFill>
            <a:srgbClr val="FFFF99"/>
          </a:solidFill>
          <a:ln>
            <a:noFill/>
          </a:ln>
          <a:effectLst/>
          <a:extLst/>
        </p:spPr>
        <p:txBody>
          <a:bodyPr wrap="square" lIns="0" tIns="0" rIns="0" bIns="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アンケートの回収</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p>
          <a:p>
            <a:pPr marL="360000" marR="0" lvl="0" indent="-171450" algn="l" defTabSz="914400" rtl="0" eaLnBrk="1" fontAlgn="base" latinLnBrk="0" hangingPunct="1">
              <a:lnSpc>
                <a:spcPct val="100000"/>
              </a:lnSpc>
              <a:spcBef>
                <a:spcPct val="0"/>
              </a:spcBef>
              <a:spcAft>
                <a:spcPct val="0"/>
              </a:spcAft>
              <a:buClr>
                <a:srgbClr val="F79646">
                  <a:lumMod val="50000"/>
                </a:srgbClr>
              </a:buClr>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出前講座を受講した小学</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年生</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156</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名の保護者よりいただいた回答： </a:t>
            </a:r>
            <a:r>
              <a:rPr kumimoji="1" lang="en-US" altLang="ja-JP"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37</a:t>
            </a:r>
            <a:r>
              <a:rPr kumimoji="1" lang="ja-JP" altLang="en-US"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件</a:t>
            </a:r>
            <a:endParaRPr kumimoji="1" lang="en-US" altLang="ja-JP"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360000" marR="0" lvl="0" indent="-171450" algn="l" defTabSz="914400" rtl="0" eaLnBrk="1" fontAlgn="base" latinLnBrk="0" hangingPunct="1">
              <a:lnSpc>
                <a:spcPct val="100000"/>
              </a:lnSpc>
              <a:spcBef>
                <a:spcPct val="0"/>
              </a:spcBef>
              <a:spcAft>
                <a:spcPct val="0"/>
              </a:spcAft>
              <a:buClr>
                <a:srgbClr val="F79646">
                  <a:lumMod val="50000"/>
                </a:srgbClr>
              </a:buClr>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チラシを配布した小学生約</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1500</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名の保護者よりいただいた回答　　：</a:t>
            </a:r>
            <a:r>
              <a:rPr kumimoji="1" lang="en-US" altLang="ja-JP"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253</a:t>
            </a:r>
            <a:r>
              <a:rPr kumimoji="1" lang="ja-JP" altLang="en-US"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件</a:t>
            </a:r>
            <a:endParaRPr kumimoji="1" lang="en-US" altLang="ja-JP"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360000" marR="0" lvl="0" indent="-171450" algn="l" defTabSz="914400" rtl="0" eaLnBrk="1" fontAlgn="base" latinLnBrk="0" hangingPunct="1">
              <a:lnSpc>
                <a:spcPct val="100000"/>
              </a:lnSpc>
              <a:spcBef>
                <a:spcPct val="0"/>
              </a:spcBef>
              <a:spcAft>
                <a:spcPct val="0"/>
              </a:spcAft>
              <a:buClr>
                <a:srgbClr val="F79646">
                  <a:lumMod val="50000"/>
                </a:srgbClr>
              </a:buClr>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市民モニター制度に登録した約</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1300</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名よりいただいた回答　　　　　：</a:t>
            </a:r>
            <a:r>
              <a:rPr kumimoji="1" lang="en-US" altLang="ja-JP"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566</a:t>
            </a:r>
            <a:r>
              <a:rPr kumimoji="1" lang="ja-JP" altLang="en-US"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件</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a:t>
            </a:r>
            <a:r>
              <a:rPr kumimoji="1" lang="ja-JP" altLang="en-US"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計</a:t>
            </a:r>
            <a:r>
              <a:rPr kumimoji="1" lang="en-US" altLang="ja-JP"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856</a:t>
            </a:r>
            <a:r>
              <a:rPr kumimoji="1" lang="ja-JP" altLang="en-US"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件</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を集計</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19" name="四角形: 角を丸くする 18">
            <a:extLst>
              <a:ext uri="{FF2B5EF4-FFF2-40B4-BE49-F238E27FC236}">
                <a16:creationId xmlns:a16="http://schemas.microsoft.com/office/drawing/2014/main" id="{6FC05A0D-162D-4845-86C7-0EFEA29657E5}"/>
              </a:ext>
            </a:extLst>
          </p:cNvPr>
          <p:cNvSpPr/>
          <p:nvPr/>
        </p:nvSpPr>
        <p:spPr>
          <a:xfrm>
            <a:off x="319433" y="2787657"/>
            <a:ext cx="828780" cy="318251"/>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まとめ</a:t>
            </a:r>
          </a:p>
        </p:txBody>
      </p:sp>
      <p:sp>
        <p:nvSpPr>
          <p:cNvPr id="20" name="Rectangle 18">
            <a:extLst>
              <a:ext uri="{FF2B5EF4-FFF2-40B4-BE49-F238E27FC236}">
                <a16:creationId xmlns:a16="http://schemas.microsoft.com/office/drawing/2014/main" id="{21831ED2-F62A-46C8-9739-D7A7D283FD05}"/>
              </a:ext>
            </a:extLst>
          </p:cNvPr>
          <p:cNvSpPr>
            <a:spLocks noChangeArrowheads="1"/>
          </p:cNvSpPr>
          <p:nvPr/>
        </p:nvSpPr>
        <p:spPr bwMode="gray">
          <a:xfrm>
            <a:off x="116485" y="4112761"/>
            <a:ext cx="9450215" cy="961140"/>
          </a:xfrm>
          <a:prstGeom prst="rect">
            <a:avLst/>
          </a:prstGeom>
          <a:solidFill>
            <a:srgbClr val="FFFF99"/>
          </a:solidFill>
          <a:ln>
            <a:noFill/>
          </a:ln>
          <a:effectLst/>
          <a:extLst/>
        </p:spPr>
        <p:txBody>
          <a:bodyPr wrap="square" lIns="0" tIns="0" rIns="0" bIns="0" anchor="t">
            <a:no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結果の考察①（出前講座の効果）</a:t>
            </a:r>
            <a:endParaRPr kumimoji="1" lang="en-US" altLang="ja-JP" sz="14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171450" marR="0" lvl="0" indent="-171450" algn="l" defTabSz="914400" rtl="0" eaLnBrk="1" fontAlgn="base" latinLnBrk="0" hangingPunct="1">
              <a:lnSpc>
                <a:spcPct val="100000"/>
              </a:lnSpc>
              <a:spcBef>
                <a:spcPct val="0"/>
              </a:spcBef>
              <a:spcAft>
                <a:spcPct val="0"/>
              </a:spcAft>
              <a:buClr>
                <a:srgbClr val="F79646">
                  <a:lumMod val="50000"/>
                </a:srgbClr>
              </a:buClr>
              <a:buSzPct val="100000"/>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出前講座を受講した半数以上の児童のご家庭で，出前講座の内容を家庭内で会話していることを確認</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171450" marR="0" lvl="0" indent="-171450" algn="l" defTabSz="914400" rtl="0" eaLnBrk="1" fontAlgn="base" latinLnBrk="0" hangingPunct="1">
              <a:lnSpc>
                <a:spcPct val="100000"/>
              </a:lnSpc>
              <a:spcBef>
                <a:spcPct val="0"/>
              </a:spcBef>
              <a:spcAft>
                <a:spcPct val="0"/>
              </a:spcAft>
              <a:buClr>
                <a:srgbClr val="F79646">
                  <a:lumMod val="50000"/>
                </a:srgbClr>
              </a:buClr>
              <a:buSzPct val="100000"/>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話した内容を覚えている保護者が多いことも確認できたことから，親が子どもから聞いた内容は，記憶に残りやすいと推察</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171450" marR="0" lvl="0" indent="-171450" algn="l" defTabSz="914400" rtl="0" eaLnBrk="1" fontAlgn="base" latinLnBrk="0" hangingPunct="1">
              <a:lnSpc>
                <a:spcPct val="100000"/>
              </a:lnSpc>
              <a:spcBef>
                <a:spcPct val="0"/>
              </a:spcBef>
              <a:spcAft>
                <a:spcPct val="0"/>
              </a:spcAft>
              <a:buClr>
                <a:srgbClr val="F79646">
                  <a:lumMod val="50000"/>
                </a:srgbClr>
              </a:buClr>
              <a:buSzPct val="100000"/>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行政の啓発効果，学校の教育効果，子どもの学習効果，ご家庭の分別理解度の向上など，行政・学校・児童・家庭のそれぞれの効果を確認</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graphicFrame>
        <p:nvGraphicFramePr>
          <p:cNvPr id="21" name="グラフ 2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612253365"/>
              </p:ext>
            </p:extLst>
          </p:nvPr>
        </p:nvGraphicFramePr>
        <p:xfrm>
          <a:off x="116485" y="5214422"/>
          <a:ext cx="3828403" cy="1275896"/>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a:extLst>
              <a:ext uri="{FF2B5EF4-FFF2-40B4-BE49-F238E27FC236}">
                <a16:creationId xmlns:a16="http://schemas.microsoft.com/office/drawing/2014/main" id="{5FC49520-6077-4916-8F89-0D3739F92FE1}"/>
              </a:ext>
            </a:extLst>
          </p:cNvPr>
          <p:cNvSpPr txBox="1"/>
          <p:nvPr/>
        </p:nvSpPr>
        <p:spPr bwMode="auto">
          <a:xfrm>
            <a:off x="4304929" y="5377741"/>
            <a:ext cx="2158921"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r" defTabSz="914400" rtl="0" eaLnBrk="0" fontAlgn="base" latinLnBrk="0" hangingPunct="0">
              <a:lnSpc>
                <a:spcPct val="100000"/>
              </a:lnSpc>
              <a:spcBef>
                <a:spcPts val="5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lumMod val="65000"/>
                    <a:lumOff val="35000"/>
                  </a:prstClr>
                </a:solidFill>
                <a:effectLst/>
                <a:uLnTx/>
                <a:uFillTx/>
                <a:latin typeface="Calibri" pitchFamily="34" charset="0"/>
                <a:ea typeface="ＭＳ Ｐゴシック" charset="-128"/>
                <a:cs typeface="+mn-cs"/>
              </a:rPr>
              <a:t>発火の危険性について</a:t>
            </a:r>
            <a:endParaRPr kumimoji="1" lang="en-US" altLang="ja-JP" sz="900" b="0" i="0" u="none" strike="noStrike" kern="1200" cap="none" spc="0" normalizeH="0" baseline="0" noProof="0" dirty="0">
              <a:ln>
                <a:noFill/>
              </a:ln>
              <a:solidFill>
                <a:prstClr val="black">
                  <a:lumMod val="65000"/>
                  <a:lumOff val="35000"/>
                </a:prstClr>
              </a:solidFill>
              <a:effectLst/>
              <a:uLnTx/>
              <a:uFillTx/>
              <a:latin typeface="Calibri" pitchFamily="34" charset="0"/>
              <a:ea typeface="ＭＳ Ｐゴシック" charset="-128"/>
              <a:cs typeface="+mn-cs"/>
            </a:endParaRPr>
          </a:p>
          <a:p>
            <a:pPr marL="0" marR="0" lvl="0" indent="0" algn="r" defTabSz="914400" rtl="0" eaLnBrk="0" fontAlgn="base" latinLnBrk="0" hangingPunct="0">
              <a:lnSpc>
                <a:spcPct val="100000"/>
              </a:lnSpc>
              <a:spcBef>
                <a:spcPts val="5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lumMod val="65000"/>
                    <a:lumOff val="35000"/>
                  </a:prstClr>
                </a:solidFill>
                <a:effectLst/>
                <a:uLnTx/>
                <a:uFillTx/>
                <a:latin typeface="Calibri" pitchFamily="34" charset="0"/>
                <a:ea typeface="ＭＳ Ｐゴシック" charset="-128"/>
                <a:cs typeface="+mn-cs"/>
              </a:rPr>
              <a:t>使用した製品のごみの出し方について</a:t>
            </a:r>
            <a:endParaRPr kumimoji="1" lang="en-US" altLang="ja-JP" sz="900" b="0" i="0" u="none" strike="noStrike" kern="1200" cap="none" spc="0" normalizeH="0" baseline="0" noProof="0" dirty="0">
              <a:ln>
                <a:noFill/>
              </a:ln>
              <a:solidFill>
                <a:prstClr val="black">
                  <a:lumMod val="65000"/>
                  <a:lumOff val="35000"/>
                </a:prstClr>
              </a:solidFill>
              <a:effectLst/>
              <a:uLnTx/>
              <a:uFillTx/>
              <a:latin typeface="Calibri" pitchFamily="34" charset="0"/>
              <a:ea typeface="ＭＳ Ｐゴシック" charset="-128"/>
              <a:cs typeface="+mn-cs"/>
            </a:endParaRPr>
          </a:p>
          <a:p>
            <a:pPr marL="0" marR="0" lvl="0" indent="0" algn="r" defTabSz="914400" rtl="0" eaLnBrk="0" fontAlgn="base" latinLnBrk="0" hangingPunct="0">
              <a:lnSpc>
                <a:spcPct val="100000"/>
              </a:lnSpc>
              <a:spcBef>
                <a:spcPts val="5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lumMod val="65000"/>
                    <a:lumOff val="35000"/>
                  </a:prstClr>
                </a:solidFill>
                <a:effectLst/>
                <a:uLnTx/>
                <a:uFillTx/>
                <a:latin typeface="Calibri" pitchFamily="34" charset="0"/>
                <a:ea typeface="ＭＳ Ｐゴシック" charset="-128"/>
                <a:cs typeface="+mn-cs"/>
              </a:rPr>
              <a:t>使用されている製品について</a:t>
            </a:r>
            <a:endParaRPr kumimoji="1" lang="en-US" altLang="ja-JP" sz="900" b="0" i="0" u="none" strike="noStrike" kern="1200" cap="none" spc="0" normalizeH="0" baseline="0" noProof="0" dirty="0">
              <a:ln>
                <a:noFill/>
              </a:ln>
              <a:solidFill>
                <a:prstClr val="black">
                  <a:lumMod val="65000"/>
                  <a:lumOff val="35000"/>
                </a:prstClr>
              </a:solidFill>
              <a:effectLst/>
              <a:uLnTx/>
              <a:uFillTx/>
              <a:latin typeface="Calibri" pitchFamily="34" charset="0"/>
              <a:ea typeface="ＭＳ Ｐゴシック" charset="-128"/>
              <a:cs typeface="+mn-cs"/>
            </a:endParaRPr>
          </a:p>
          <a:p>
            <a:pPr marL="0" marR="0" lvl="0" indent="0" algn="r" defTabSz="914400" rtl="0" eaLnBrk="0" fontAlgn="base" latinLnBrk="0" hangingPunct="0">
              <a:lnSpc>
                <a:spcPct val="100000"/>
              </a:lnSpc>
              <a:spcBef>
                <a:spcPts val="5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lumMod val="65000"/>
                    <a:lumOff val="35000"/>
                  </a:prstClr>
                </a:solidFill>
                <a:effectLst/>
                <a:uLnTx/>
                <a:uFillTx/>
                <a:latin typeface="Calibri" pitchFamily="34" charset="0"/>
                <a:ea typeface="ＭＳ Ｐゴシック" charset="-128"/>
                <a:cs typeface="+mn-cs"/>
              </a:rPr>
              <a:t>話をしたが、内容を覚えていない</a:t>
            </a:r>
          </a:p>
        </p:txBody>
      </p:sp>
      <p:cxnSp>
        <p:nvCxnSpPr>
          <p:cNvPr id="5" name="直線矢印コネクタ 4">
            <a:extLst>
              <a:ext uri="{FF2B5EF4-FFF2-40B4-BE49-F238E27FC236}">
                <a16:creationId xmlns:a16="http://schemas.microsoft.com/office/drawing/2014/main" id="{4E12C5E6-EDC4-4E6E-9C3E-88220B1C6772}"/>
              </a:ext>
            </a:extLst>
          </p:cNvPr>
          <p:cNvCxnSpPr>
            <a:cxnSpLocks/>
          </p:cNvCxnSpPr>
          <p:nvPr/>
        </p:nvCxnSpPr>
        <p:spPr>
          <a:xfrm>
            <a:off x="3838653" y="5480383"/>
            <a:ext cx="466276"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6" name="四角形: 角を丸くする 5">
            <a:extLst>
              <a:ext uri="{FF2B5EF4-FFF2-40B4-BE49-F238E27FC236}">
                <a16:creationId xmlns:a16="http://schemas.microsoft.com/office/drawing/2014/main" id="{BE937EDC-9425-4D68-BC64-B46790C5E30D}"/>
              </a:ext>
            </a:extLst>
          </p:cNvPr>
          <p:cNvSpPr/>
          <p:nvPr/>
        </p:nvSpPr>
        <p:spPr>
          <a:xfrm>
            <a:off x="4340932" y="5127682"/>
            <a:ext cx="1224136" cy="18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t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話をした内容（抜粋）</a:t>
            </a:r>
          </a:p>
        </p:txBody>
      </p:sp>
      <p:sp>
        <p:nvSpPr>
          <p:cNvPr id="32" name="四角形: 角を丸くする 31">
            <a:extLst>
              <a:ext uri="{FF2B5EF4-FFF2-40B4-BE49-F238E27FC236}">
                <a16:creationId xmlns:a16="http://schemas.microsoft.com/office/drawing/2014/main" id="{A7601B50-95AF-4723-ADEE-2259F2C5C8A1}"/>
              </a:ext>
            </a:extLst>
          </p:cNvPr>
          <p:cNvSpPr/>
          <p:nvPr/>
        </p:nvSpPr>
        <p:spPr>
          <a:xfrm>
            <a:off x="136352" y="5116295"/>
            <a:ext cx="1224136" cy="18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t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話をしたかどうか</a:t>
            </a:r>
          </a:p>
        </p:txBody>
      </p:sp>
      <p:sp>
        <p:nvSpPr>
          <p:cNvPr id="8" name="四角形: 角を丸くする 7">
            <a:extLst>
              <a:ext uri="{FF2B5EF4-FFF2-40B4-BE49-F238E27FC236}">
                <a16:creationId xmlns:a16="http://schemas.microsoft.com/office/drawing/2014/main" id="{BC909C34-D047-4243-9649-C8A1F18AAA81}"/>
              </a:ext>
            </a:extLst>
          </p:cNvPr>
          <p:cNvSpPr/>
          <p:nvPr/>
        </p:nvSpPr>
        <p:spPr>
          <a:xfrm>
            <a:off x="1148213" y="5319639"/>
            <a:ext cx="2690440" cy="3378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26" name="グラフ 25">
            <a:extLst>
              <a:ext uri="{FF2B5EF4-FFF2-40B4-BE49-F238E27FC236}">
                <a16:creationId xmlns:a16="http://schemas.microsoft.com/office/drawing/2014/main" id="{61E80962-F60D-445B-995E-33D25BD7891F}"/>
              </a:ext>
            </a:extLst>
          </p:cNvPr>
          <p:cNvGraphicFramePr>
            <a:graphicFrameLocks/>
          </p:cNvGraphicFramePr>
          <p:nvPr>
            <p:extLst>
              <p:ext uri="{D42A27DB-BD31-4B8C-83A1-F6EECF244321}">
                <p14:modId xmlns:p14="http://schemas.microsoft.com/office/powerpoint/2010/main" val="1391403254"/>
              </p:ext>
            </p:extLst>
          </p:nvPr>
        </p:nvGraphicFramePr>
        <p:xfrm>
          <a:off x="6195668" y="5240336"/>
          <a:ext cx="3390899" cy="127243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BC4FD25A-9D72-4322-B94B-C9E3AA1BC552}"/>
              </a:ext>
            </a:extLst>
          </p:cNvPr>
          <p:cNvSpPr txBox="1"/>
          <p:nvPr/>
        </p:nvSpPr>
        <p:spPr bwMode="auto">
          <a:xfrm>
            <a:off x="0" y="6232957"/>
            <a:ext cx="7999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N=37</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p>
        </p:txBody>
      </p:sp>
    </p:spTree>
    <p:extLst>
      <p:ext uri="{BB962C8B-B14F-4D97-AF65-F5344CB8AC3E}">
        <p14:creationId xmlns:p14="http://schemas.microsoft.com/office/powerpoint/2010/main" val="22348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14">
            <a:extLst>
              <a:ext uri="{FF2B5EF4-FFF2-40B4-BE49-F238E27FC236}">
                <a16:creationId xmlns:a16="http://schemas.microsoft.com/office/drawing/2014/main" id="{7BCE9DF3-BB68-4CD2-B805-DE92CE5DC48B}"/>
              </a:ext>
            </a:extLst>
          </p:cNvPr>
          <p:cNvSpPr>
            <a:spLocks noChangeArrowheads="1"/>
          </p:cNvSpPr>
          <p:nvPr/>
        </p:nvSpPr>
        <p:spPr bwMode="auto">
          <a:xfrm>
            <a:off x="0" y="0"/>
            <a:ext cx="9906000" cy="468000"/>
          </a:xfrm>
          <a:prstGeom prst="roundRect">
            <a:avLst>
              <a:gd name="adj" fmla="val 0"/>
            </a:avLst>
          </a:prstGeom>
          <a:solidFill>
            <a:schemeClr val="tx2">
              <a:lumMod val="60000"/>
              <a:lumOff val="40000"/>
            </a:schemeClr>
          </a:solidFill>
          <a:ln w="25400" algn="ctr">
            <a:noFill/>
            <a:round/>
            <a:headEnd/>
            <a:tailEnd/>
          </a:ln>
        </p:spPr>
        <p:txBody>
          <a:bodyPr anchor="ctr"/>
          <a:lstStyle/>
          <a:p>
            <a:pPr lvl="0" algn="ctr" defTabSz="914400">
              <a:defRPr/>
            </a:pPr>
            <a:r>
              <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a:t>
            </a: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アンケート調査の実施（</a:t>
            </a:r>
            <a:r>
              <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2/2</a:t>
            </a: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a:t>
            </a:r>
            <a:endParaRPr kumimoji="1" lang="ja-JP"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HG創英角ｺﾞｼｯｸUB" pitchFamily="49" charset="-128"/>
              <a:ea typeface="HG創英角ｺﾞｼｯｸUB" pitchFamily="49" charset="-128"/>
              <a:cs typeface="+mn-cs"/>
            </a:endParaRPr>
          </a:p>
        </p:txBody>
      </p:sp>
      <p:sp>
        <p:nvSpPr>
          <p:cNvPr id="29" name="スライド番号プレースホルダー 1">
            <a:extLst>
              <a:ext uri="{FF2B5EF4-FFF2-40B4-BE49-F238E27FC236}">
                <a16:creationId xmlns:a16="http://schemas.microsoft.com/office/drawing/2014/main" id="{AF2238F5-E87A-4C6B-8F5C-0C3F06C86363}"/>
              </a:ext>
            </a:extLst>
          </p:cNvPr>
          <p:cNvSpPr>
            <a:spLocks noGrp="1"/>
          </p:cNvSpPr>
          <p:nvPr>
            <p:ph type="sldNum" sz="quarter" idx="12"/>
          </p:nvPr>
        </p:nvSpPr>
        <p:spPr>
          <a:xfrm>
            <a:off x="6945320" y="2703836"/>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4F29-A2FC-441C-8DF0-FDD8455EA655}" type="slidenum">
              <a:rPr kumimoji="1" lang="ja-JP" altLang="en-US" sz="1200" b="1"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Rectangle 18">
            <a:extLst>
              <a:ext uri="{FF2B5EF4-FFF2-40B4-BE49-F238E27FC236}">
                <a16:creationId xmlns:a16="http://schemas.microsoft.com/office/drawing/2014/main" id="{6F682174-C092-4B60-ABD8-5C5EBA81AF30}"/>
              </a:ext>
            </a:extLst>
          </p:cNvPr>
          <p:cNvSpPr>
            <a:spLocks noChangeArrowheads="1"/>
          </p:cNvSpPr>
          <p:nvPr/>
        </p:nvSpPr>
        <p:spPr bwMode="gray">
          <a:xfrm>
            <a:off x="68678" y="565446"/>
            <a:ext cx="9708857" cy="703314"/>
          </a:xfrm>
          <a:prstGeom prst="rect">
            <a:avLst/>
          </a:prstGeom>
          <a:solidFill>
            <a:srgbClr val="FFFF99"/>
          </a:solidFill>
          <a:ln>
            <a:noFill/>
          </a:ln>
          <a:effectLst/>
          <a:extLst/>
        </p:spPr>
        <p:txBody>
          <a:bodyPr wrap="square" lIns="0" tIns="72000" rIns="0" bIns="0" anchor="t">
            <a:noAutofit/>
          </a:bodyPr>
          <a:lstStyle/>
          <a:p>
            <a:pPr marL="171450" marR="0" lvl="0" indent="-171450" algn="l" defTabSz="914400" rtl="0" eaLnBrk="1" fontAlgn="base" latinLnBrk="0" hangingPunct="1">
              <a:lnSpc>
                <a:spcPct val="100000"/>
              </a:lnSpc>
              <a:spcBef>
                <a:spcPts val="600"/>
              </a:spcBef>
              <a:spcAft>
                <a:spcPct val="0"/>
              </a:spcAft>
              <a:buClrTx/>
              <a:buSzTx/>
              <a:buFont typeface="Wingdings" panose="05000000000000000000" pitchFamily="2" charset="2"/>
              <a:buChar char="Ø"/>
              <a:tabLst/>
              <a:defRPr/>
            </a:pPr>
            <a:r>
              <a:rPr kumimoji="1" lang="ja-JP" altLang="en-US"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結果の考察②（ちらしの効果）</a:t>
            </a:r>
            <a:endParaRPr kumimoji="1" lang="en-US" altLang="ja-JP"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171450" marR="0" lvl="0" indent="-171450" algn="l" defTabSz="914400" rtl="0" eaLnBrk="1" fontAlgn="base" latinLnBrk="0" hangingPunct="1">
              <a:lnSpc>
                <a:spcPct val="100000"/>
              </a:lnSpc>
              <a:spcBef>
                <a:spcPct val="0"/>
              </a:spcBef>
              <a:spcAft>
                <a:spcPct val="0"/>
              </a:spcAft>
              <a:buClr>
                <a:srgbClr val="F79646">
                  <a:lumMod val="50000"/>
                </a:srgb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ちらしを</a:t>
            </a:r>
            <a:r>
              <a:rPr kumimoji="1" lang="ja-JP" altLang="en-US" sz="1400" b="1" i="0" u="none" strike="noStrike" kern="1200" cap="none" spc="0" normalizeH="0" baseline="0" noProof="0" dirty="0">
                <a:ln w="0"/>
                <a:solidFill>
                  <a:srgbClr val="4BACC6">
                    <a:lumMod val="75000"/>
                  </a:srgbClr>
                </a:solidFill>
                <a:effectLst/>
                <a:uLnTx/>
                <a:uFillTx/>
                <a:latin typeface="Calibri" pitchFamily="34" charset="0"/>
                <a:ea typeface="ＭＳ Ｐゴシック" charset="-128"/>
                <a:cs typeface="+mn-cs"/>
              </a:rPr>
              <a:t>見る前 </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と </a:t>
            </a:r>
            <a:r>
              <a:rPr kumimoji="1" lang="ja-JP" altLang="en-US" sz="1400" b="1" i="0" u="none" strike="noStrike" kern="1200" cap="none" spc="0" normalizeH="0" baseline="0" noProof="0" dirty="0">
                <a:ln w="0"/>
                <a:solidFill>
                  <a:srgbClr val="FF0000"/>
                </a:solidFill>
                <a:effectLst/>
                <a:uLnTx/>
                <a:uFillTx/>
                <a:latin typeface="Calibri" pitchFamily="34" charset="0"/>
                <a:ea typeface="ＭＳ Ｐゴシック" charset="-128"/>
                <a:cs typeface="+mn-cs"/>
              </a:rPr>
              <a:t>見た後 </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のごみの捨て方について，品目ごとに確認したところ，全ての品目の正答率が上昇</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171450" marR="0" lvl="0" indent="-171450" algn="l" defTabSz="914400" rtl="0" eaLnBrk="1" fontAlgn="base" latinLnBrk="0" hangingPunct="1">
              <a:lnSpc>
                <a:spcPct val="100000"/>
              </a:lnSpc>
              <a:spcBef>
                <a:spcPct val="0"/>
              </a:spcBef>
              <a:spcAft>
                <a:spcPct val="0"/>
              </a:spcAft>
              <a:buClr>
                <a:srgbClr val="F79646">
                  <a:lumMod val="50000"/>
                </a:srgb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特に，ちらしを見る前の正答率が低かった「加熱式たばこ」の正答率が，大幅に上昇</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46" name="Rectangle 18">
            <a:extLst>
              <a:ext uri="{FF2B5EF4-FFF2-40B4-BE49-F238E27FC236}">
                <a16:creationId xmlns:a16="http://schemas.microsoft.com/office/drawing/2014/main" id="{1D1E4D63-74C9-46E0-90CF-C363C7D68701}"/>
              </a:ext>
            </a:extLst>
          </p:cNvPr>
          <p:cNvSpPr>
            <a:spLocks noChangeArrowheads="1"/>
          </p:cNvSpPr>
          <p:nvPr/>
        </p:nvSpPr>
        <p:spPr bwMode="gray">
          <a:xfrm>
            <a:off x="68678" y="3831689"/>
            <a:ext cx="9708857" cy="892572"/>
          </a:xfrm>
          <a:prstGeom prst="rect">
            <a:avLst/>
          </a:prstGeom>
          <a:solidFill>
            <a:srgbClr val="FFFF99"/>
          </a:solidFill>
          <a:ln>
            <a:noFill/>
          </a:ln>
          <a:effectLst/>
          <a:extLst/>
        </p:spPr>
        <p:txBody>
          <a:bodyPr wrap="square" lIns="0" tIns="72000" rIns="0" bIns="0" anchor="t">
            <a:noAutofit/>
          </a:bodyPr>
          <a:lstStyle/>
          <a:p>
            <a:pPr marL="171450" marR="0" lvl="0" indent="-171450" algn="l" defTabSz="914400" rtl="0" eaLnBrk="1" fontAlgn="base" latinLnBrk="0" hangingPunct="1">
              <a:lnSpc>
                <a:spcPct val="100000"/>
              </a:lnSpc>
              <a:spcBef>
                <a:spcPts val="600"/>
              </a:spcBef>
              <a:spcAft>
                <a:spcPct val="0"/>
              </a:spcAft>
              <a:buClrTx/>
              <a:buSzTx/>
              <a:buFont typeface="Wingdings" panose="05000000000000000000" pitchFamily="2" charset="2"/>
              <a:buChar char="Ø"/>
              <a:tabLst/>
              <a:defRPr/>
            </a:pPr>
            <a:r>
              <a:rPr kumimoji="1" lang="ja-JP" altLang="en-US"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結果の考察③（啓発手法）</a:t>
            </a:r>
            <a:endParaRPr kumimoji="1" lang="en-US" altLang="ja-JP" sz="12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171450" marR="0" lvl="0" indent="-171450" algn="l" defTabSz="914400" rtl="0" eaLnBrk="1" fontAlgn="base" latinLnBrk="0" hangingPunct="1">
              <a:lnSpc>
                <a:spcPct val="100000"/>
              </a:lnSpc>
              <a:spcBef>
                <a:spcPct val="0"/>
              </a:spcBef>
              <a:spcAft>
                <a:spcPct val="0"/>
              </a:spcAft>
              <a:buClr>
                <a:srgbClr val="F79646">
                  <a:lumMod val="50000"/>
                </a:srgb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本市のごみの捨て方をどのような方法で確認するかを聞いたところ，</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冊子「家庭ごみの出し方」</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と答えた方が最も多く，次いで 「ごみステーション看板」「市ホームページ」の順</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171450" marR="0" lvl="0" indent="-171450" algn="l" defTabSz="914400" rtl="0" eaLnBrk="1" fontAlgn="base" latinLnBrk="0" hangingPunct="1">
              <a:lnSpc>
                <a:spcPct val="100000"/>
              </a:lnSpc>
              <a:spcBef>
                <a:spcPct val="0"/>
              </a:spcBef>
              <a:spcAft>
                <a:spcPct val="0"/>
              </a:spcAft>
              <a:buClr>
                <a:srgbClr val="F79646">
                  <a:lumMod val="50000"/>
                </a:srgb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上位</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位までの方法  で確認をしている方がほとんどで，</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位以下の方法を選択する方が非常に少ないことを確認</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grpSp>
        <p:nvGrpSpPr>
          <p:cNvPr id="59" name="グループ化 58">
            <a:extLst>
              <a:ext uri="{FF2B5EF4-FFF2-40B4-BE49-F238E27FC236}">
                <a16:creationId xmlns:a16="http://schemas.microsoft.com/office/drawing/2014/main" id="{19786F8B-CABD-4CE6-9426-15698036B5ED}"/>
              </a:ext>
            </a:extLst>
          </p:cNvPr>
          <p:cNvGrpSpPr/>
          <p:nvPr/>
        </p:nvGrpSpPr>
        <p:grpSpPr>
          <a:xfrm>
            <a:off x="591647" y="1259369"/>
            <a:ext cx="8722707" cy="2499708"/>
            <a:chOff x="591647" y="1259369"/>
            <a:chExt cx="8722707" cy="2499708"/>
          </a:xfrm>
        </p:grpSpPr>
        <p:sp>
          <p:nvSpPr>
            <p:cNvPr id="7" name="正方形/長方形 6">
              <a:extLst>
                <a:ext uri="{FF2B5EF4-FFF2-40B4-BE49-F238E27FC236}">
                  <a16:creationId xmlns:a16="http://schemas.microsoft.com/office/drawing/2014/main" id="{C8B1D526-2EA8-44A1-88B9-95C8FF561BC4}"/>
                </a:ext>
              </a:extLst>
            </p:cNvPr>
            <p:cNvSpPr/>
            <p:nvPr/>
          </p:nvSpPr>
          <p:spPr>
            <a:xfrm>
              <a:off x="591647" y="1310805"/>
              <a:ext cx="8722707" cy="2448272"/>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5" name="グループ化 14">
              <a:extLst>
                <a:ext uri="{FF2B5EF4-FFF2-40B4-BE49-F238E27FC236}">
                  <a16:creationId xmlns:a16="http://schemas.microsoft.com/office/drawing/2014/main" id="{4014CDD4-FF12-4D00-846A-38B4B4163DB3}"/>
                </a:ext>
              </a:extLst>
            </p:cNvPr>
            <p:cNvGrpSpPr/>
            <p:nvPr/>
          </p:nvGrpSpPr>
          <p:grpSpPr>
            <a:xfrm>
              <a:off x="623243" y="1398482"/>
              <a:ext cx="1743958" cy="2134167"/>
              <a:chOff x="637706" y="1485963"/>
              <a:chExt cx="1743958" cy="2134167"/>
            </a:xfrm>
          </p:grpSpPr>
          <p:grpSp>
            <p:nvGrpSpPr>
              <p:cNvPr id="11" name="グループ化 10">
                <a:extLst>
                  <a:ext uri="{FF2B5EF4-FFF2-40B4-BE49-F238E27FC236}">
                    <a16:creationId xmlns:a16="http://schemas.microsoft.com/office/drawing/2014/main" id="{58ACDE03-C441-48BD-B9A1-23D99628EFC0}"/>
                  </a:ext>
                </a:extLst>
              </p:cNvPr>
              <p:cNvGrpSpPr/>
              <p:nvPr/>
            </p:nvGrpSpPr>
            <p:grpSpPr>
              <a:xfrm>
                <a:off x="651382" y="1485963"/>
                <a:ext cx="1730282" cy="382156"/>
                <a:chOff x="651382" y="1485963"/>
                <a:chExt cx="1730282" cy="382156"/>
              </a:xfrm>
            </p:grpSpPr>
            <p:sp>
              <p:nvSpPr>
                <p:cNvPr id="2" name="テキスト ボックス 1">
                  <a:extLst>
                    <a:ext uri="{FF2B5EF4-FFF2-40B4-BE49-F238E27FC236}">
                      <a16:creationId xmlns:a16="http://schemas.microsoft.com/office/drawing/2014/main" id="{03825BEC-9C5F-4075-8121-E18FFA480D99}"/>
                    </a:ext>
                  </a:extLst>
                </p:cNvPr>
                <p:cNvSpPr txBox="1"/>
                <p:nvPr/>
              </p:nvSpPr>
              <p:spPr bwMode="auto">
                <a:xfrm>
                  <a:off x="651382" y="1494186"/>
                  <a:ext cx="137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ＬｉＢ</a:t>
                  </a:r>
                  <a:endParaRPr kumimoji="1" lang="en-US" altLang="ja-JP"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（単体）</a:t>
                  </a:r>
                </a:p>
              </p:txBody>
            </p:sp>
            <p:sp>
              <p:nvSpPr>
                <p:cNvPr id="19" name="テキスト ボックス 18">
                  <a:extLst>
                    <a:ext uri="{FF2B5EF4-FFF2-40B4-BE49-F238E27FC236}">
                      <a16:creationId xmlns:a16="http://schemas.microsoft.com/office/drawing/2014/main" id="{5485C21F-FB92-4995-9DDF-3E1D17D700F4}"/>
                    </a:ext>
                  </a:extLst>
                </p:cNvPr>
                <p:cNvSpPr txBox="1"/>
                <p:nvPr/>
              </p:nvSpPr>
              <p:spPr bwMode="auto">
                <a:xfrm>
                  <a:off x="2032435" y="1485963"/>
                  <a:ext cx="349229"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前</a:t>
                  </a:r>
                  <a:endParaRPr kumimoji="1" lang="en-US" altLang="ja-JP"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後</a:t>
                  </a:r>
                </a:p>
              </p:txBody>
            </p:sp>
          </p:grpSp>
          <p:grpSp>
            <p:nvGrpSpPr>
              <p:cNvPr id="10" name="グループ化 9">
                <a:extLst>
                  <a:ext uri="{FF2B5EF4-FFF2-40B4-BE49-F238E27FC236}">
                    <a16:creationId xmlns:a16="http://schemas.microsoft.com/office/drawing/2014/main" id="{C93C3A0C-50CC-4D90-9AAB-3E450203E1B1}"/>
                  </a:ext>
                </a:extLst>
              </p:cNvPr>
              <p:cNvGrpSpPr/>
              <p:nvPr/>
            </p:nvGrpSpPr>
            <p:grpSpPr>
              <a:xfrm>
                <a:off x="651383" y="1824152"/>
                <a:ext cx="1723792" cy="382156"/>
                <a:chOff x="651383" y="1824152"/>
                <a:chExt cx="1723792" cy="382156"/>
              </a:xfrm>
            </p:grpSpPr>
            <p:sp>
              <p:nvSpPr>
                <p:cNvPr id="20" name="テキスト ボックス 19">
                  <a:extLst>
                    <a:ext uri="{FF2B5EF4-FFF2-40B4-BE49-F238E27FC236}">
                      <a16:creationId xmlns:a16="http://schemas.microsoft.com/office/drawing/2014/main" id="{E52AD707-E588-4EB6-86E7-1FB50500FB57}"/>
                    </a:ext>
                  </a:extLst>
                </p:cNvPr>
                <p:cNvSpPr txBox="1"/>
                <p:nvPr/>
              </p:nvSpPr>
              <p:spPr bwMode="auto">
                <a:xfrm>
                  <a:off x="651383" y="1891526"/>
                  <a:ext cx="1374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スマートフォン</a:t>
                  </a:r>
                </a:p>
              </p:txBody>
            </p:sp>
            <p:sp>
              <p:nvSpPr>
                <p:cNvPr id="51" name="テキスト ボックス 50">
                  <a:extLst>
                    <a:ext uri="{FF2B5EF4-FFF2-40B4-BE49-F238E27FC236}">
                      <a16:creationId xmlns:a16="http://schemas.microsoft.com/office/drawing/2014/main" id="{44FFB3FA-2F0D-4B95-A5BB-A396A5282423}"/>
                    </a:ext>
                  </a:extLst>
                </p:cNvPr>
                <p:cNvSpPr txBox="1"/>
                <p:nvPr/>
              </p:nvSpPr>
              <p:spPr bwMode="auto">
                <a:xfrm>
                  <a:off x="2025946" y="1824152"/>
                  <a:ext cx="349229"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前</a:t>
                  </a:r>
                  <a:endParaRPr kumimoji="1" lang="en-US" altLang="ja-JP"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後</a:t>
                  </a:r>
                </a:p>
              </p:txBody>
            </p:sp>
          </p:grpSp>
          <p:grpSp>
            <p:nvGrpSpPr>
              <p:cNvPr id="9" name="グループ化 8">
                <a:extLst>
                  <a:ext uri="{FF2B5EF4-FFF2-40B4-BE49-F238E27FC236}">
                    <a16:creationId xmlns:a16="http://schemas.microsoft.com/office/drawing/2014/main" id="{D53C65F4-9CCB-45AD-B324-50613703024C}"/>
                  </a:ext>
                </a:extLst>
              </p:cNvPr>
              <p:cNvGrpSpPr/>
              <p:nvPr/>
            </p:nvGrpSpPr>
            <p:grpSpPr>
              <a:xfrm>
                <a:off x="637706" y="2165774"/>
                <a:ext cx="1737688" cy="382156"/>
                <a:chOff x="637706" y="2165774"/>
                <a:chExt cx="1737688" cy="382156"/>
              </a:xfrm>
            </p:grpSpPr>
            <p:sp>
              <p:nvSpPr>
                <p:cNvPr id="34" name="テキスト ボックス 33">
                  <a:extLst>
                    <a:ext uri="{FF2B5EF4-FFF2-40B4-BE49-F238E27FC236}">
                      <a16:creationId xmlns:a16="http://schemas.microsoft.com/office/drawing/2014/main" id="{AFAB969F-0B9D-4DE0-AB85-6AF71A4A5776}"/>
                    </a:ext>
                  </a:extLst>
                </p:cNvPr>
                <p:cNvSpPr txBox="1"/>
                <p:nvPr/>
              </p:nvSpPr>
              <p:spPr bwMode="auto">
                <a:xfrm>
                  <a:off x="637706" y="2242964"/>
                  <a:ext cx="13328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ハンディファン</a:t>
                  </a:r>
                </a:p>
              </p:txBody>
            </p:sp>
            <p:sp>
              <p:nvSpPr>
                <p:cNvPr id="52" name="テキスト ボックス 51">
                  <a:extLst>
                    <a:ext uri="{FF2B5EF4-FFF2-40B4-BE49-F238E27FC236}">
                      <a16:creationId xmlns:a16="http://schemas.microsoft.com/office/drawing/2014/main" id="{7EFA69FA-775B-4C7A-8B30-EB7468F41426}"/>
                    </a:ext>
                  </a:extLst>
                </p:cNvPr>
                <p:cNvSpPr txBox="1"/>
                <p:nvPr/>
              </p:nvSpPr>
              <p:spPr bwMode="auto">
                <a:xfrm>
                  <a:off x="2026165" y="2165774"/>
                  <a:ext cx="349229"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前</a:t>
                  </a:r>
                  <a:endParaRPr kumimoji="1" lang="en-US" altLang="ja-JP"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後</a:t>
                  </a:r>
                </a:p>
              </p:txBody>
            </p:sp>
          </p:grpSp>
          <p:grpSp>
            <p:nvGrpSpPr>
              <p:cNvPr id="12" name="グループ化 11">
                <a:extLst>
                  <a:ext uri="{FF2B5EF4-FFF2-40B4-BE49-F238E27FC236}">
                    <a16:creationId xmlns:a16="http://schemas.microsoft.com/office/drawing/2014/main" id="{029780FD-FBC5-4ED4-AA55-4C43E65CF8AF}"/>
                  </a:ext>
                </a:extLst>
              </p:cNvPr>
              <p:cNvGrpSpPr/>
              <p:nvPr/>
            </p:nvGrpSpPr>
            <p:grpSpPr>
              <a:xfrm>
                <a:off x="654855" y="2519840"/>
                <a:ext cx="1720539" cy="382156"/>
                <a:chOff x="654855" y="2519840"/>
                <a:chExt cx="1720539" cy="382156"/>
              </a:xfrm>
            </p:grpSpPr>
            <p:sp>
              <p:nvSpPr>
                <p:cNvPr id="27" name="テキスト ボックス 26">
                  <a:extLst>
                    <a:ext uri="{FF2B5EF4-FFF2-40B4-BE49-F238E27FC236}">
                      <a16:creationId xmlns:a16="http://schemas.microsoft.com/office/drawing/2014/main" id="{0D17462A-D446-4960-BBB8-D1431BD78A99}"/>
                    </a:ext>
                  </a:extLst>
                </p:cNvPr>
                <p:cNvSpPr txBox="1"/>
                <p:nvPr/>
              </p:nvSpPr>
              <p:spPr bwMode="auto">
                <a:xfrm>
                  <a:off x="654855" y="2573702"/>
                  <a:ext cx="1374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モバイルバッテリー</a:t>
                  </a:r>
                </a:p>
              </p:txBody>
            </p:sp>
            <p:sp>
              <p:nvSpPr>
                <p:cNvPr id="53" name="テキスト ボックス 52">
                  <a:extLst>
                    <a:ext uri="{FF2B5EF4-FFF2-40B4-BE49-F238E27FC236}">
                      <a16:creationId xmlns:a16="http://schemas.microsoft.com/office/drawing/2014/main" id="{651BA377-4B32-43D3-83DD-90AE505AE5CC}"/>
                    </a:ext>
                  </a:extLst>
                </p:cNvPr>
                <p:cNvSpPr txBox="1"/>
                <p:nvPr/>
              </p:nvSpPr>
              <p:spPr bwMode="auto">
                <a:xfrm>
                  <a:off x="2026165" y="2519840"/>
                  <a:ext cx="349229"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前</a:t>
                  </a:r>
                  <a:endParaRPr kumimoji="1" lang="en-US" altLang="ja-JP"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後</a:t>
                  </a:r>
                </a:p>
              </p:txBody>
            </p:sp>
          </p:grpSp>
          <p:grpSp>
            <p:nvGrpSpPr>
              <p:cNvPr id="13" name="グループ化 12">
                <a:extLst>
                  <a:ext uri="{FF2B5EF4-FFF2-40B4-BE49-F238E27FC236}">
                    <a16:creationId xmlns:a16="http://schemas.microsoft.com/office/drawing/2014/main" id="{1E75F495-6FDD-4783-9A0C-4393F95565C3}"/>
                  </a:ext>
                </a:extLst>
              </p:cNvPr>
              <p:cNvGrpSpPr/>
              <p:nvPr/>
            </p:nvGrpSpPr>
            <p:grpSpPr>
              <a:xfrm>
                <a:off x="674926" y="2881511"/>
                <a:ext cx="1700249" cy="382156"/>
                <a:chOff x="674926" y="2881511"/>
                <a:chExt cx="1700249" cy="382156"/>
              </a:xfrm>
            </p:grpSpPr>
            <p:sp>
              <p:nvSpPr>
                <p:cNvPr id="24" name="テキスト ボックス 23">
                  <a:extLst>
                    <a:ext uri="{FF2B5EF4-FFF2-40B4-BE49-F238E27FC236}">
                      <a16:creationId xmlns:a16="http://schemas.microsoft.com/office/drawing/2014/main" id="{54A8F40D-6E11-413D-9428-4D296E5C637E}"/>
                    </a:ext>
                  </a:extLst>
                </p:cNvPr>
                <p:cNvSpPr txBox="1"/>
                <p:nvPr/>
              </p:nvSpPr>
              <p:spPr bwMode="auto">
                <a:xfrm>
                  <a:off x="674926" y="2924944"/>
                  <a:ext cx="1374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加熱式たばこ</a:t>
                  </a:r>
                </a:p>
              </p:txBody>
            </p:sp>
            <p:sp>
              <p:nvSpPr>
                <p:cNvPr id="54" name="テキスト ボックス 53">
                  <a:extLst>
                    <a:ext uri="{FF2B5EF4-FFF2-40B4-BE49-F238E27FC236}">
                      <a16:creationId xmlns:a16="http://schemas.microsoft.com/office/drawing/2014/main" id="{214DAB24-568B-4637-AE51-CC52D1A05D92}"/>
                    </a:ext>
                  </a:extLst>
                </p:cNvPr>
                <p:cNvSpPr txBox="1"/>
                <p:nvPr/>
              </p:nvSpPr>
              <p:spPr bwMode="auto">
                <a:xfrm>
                  <a:off x="2025946" y="2881511"/>
                  <a:ext cx="349229"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前</a:t>
                  </a:r>
                  <a:endParaRPr kumimoji="1" lang="en-US" altLang="ja-JP"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後</a:t>
                  </a:r>
                </a:p>
              </p:txBody>
            </p:sp>
          </p:grpSp>
          <p:grpSp>
            <p:nvGrpSpPr>
              <p:cNvPr id="14" name="グループ化 13">
                <a:extLst>
                  <a:ext uri="{FF2B5EF4-FFF2-40B4-BE49-F238E27FC236}">
                    <a16:creationId xmlns:a16="http://schemas.microsoft.com/office/drawing/2014/main" id="{0149475E-C7D2-4DA9-A923-261BF6E86355}"/>
                  </a:ext>
                </a:extLst>
              </p:cNvPr>
              <p:cNvGrpSpPr/>
              <p:nvPr/>
            </p:nvGrpSpPr>
            <p:grpSpPr>
              <a:xfrm>
                <a:off x="651383" y="3237974"/>
                <a:ext cx="1723792" cy="382156"/>
                <a:chOff x="651383" y="3237974"/>
                <a:chExt cx="1723792" cy="382156"/>
              </a:xfrm>
            </p:grpSpPr>
            <p:sp>
              <p:nvSpPr>
                <p:cNvPr id="40" name="テキスト ボックス 39">
                  <a:extLst>
                    <a:ext uri="{FF2B5EF4-FFF2-40B4-BE49-F238E27FC236}">
                      <a16:creationId xmlns:a16="http://schemas.microsoft.com/office/drawing/2014/main" id="{CB2BDF8F-3E01-48C1-9F0D-4ECF963BCB06}"/>
                    </a:ext>
                  </a:extLst>
                </p:cNvPr>
                <p:cNvSpPr txBox="1"/>
                <p:nvPr/>
              </p:nvSpPr>
              <p:spPr bwMode="auto">
                <a:xfrm>
                  <a:off x="651383" y="3289226"/>
                  <a:ext cx="1374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電動歯ブラシ</a:t>
                  </a:r>
                </a:p>
              </p:txBody>
            </p:sp>
            <p:sp>
              <p:nvSpPr>
                <p:cNvPr id="55" name="テキスト ボックス 54">
                  <a:extLst>
                    <a:ext uri="{FF2B5EF4-FFF2-40B4-BE49-F238E27FC236}">
                      <a16:creationId xmlns:a16="http://schemas.microsoft.com/office/drawing/2014/main" id="{C2454DB4-9AD5-4535-BAED-652CDA08BBA9}"/>
                    </a:ext>
                  </a:extLst>
                </p:cNvPr>
                <p:cNvSpPr txBox="1"/>
                <p:nvPr/>
              </p:nvSpPr>
              <p:spPr bwMode="auto">
                <a:xfrm>
                  <a:off x="2025946" y="3237974"/>
                  <a:ext cx="349229"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前</a:t>
                  </a:r>
                  <a:endParaRPr kumimoji="1" lang="en-US" altLang="ja-JP"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0" fontAlgn="base" latinLnBrk="0" hangingPunct="0">
                    <a:lnSpc>
                      <a:spcPct val="100000"/>
                    </a:lnSpc>
                    <a:spcBef>
                      <a:spcPts val="100"/>
                    </a:spcBef>
                    <a:spcAft>
                      <a:spcPct val="0"/>
                    </a:spcAft>
                    <a:buClrTx/>
                    <a:buSzTx/>
                    <a:buFontTx/>
                    <a:buNone/>
                    <a:tabLst>
                      <a:tab pos="806450" algn="l"/>
                    </a:tabLst>
                    <a:defRPr/>
                  </a:pPr>
                  <a:r>
                    <a:rPr kumimoji="1" lang="ja-JP" altLang="en-US"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後</a:t>
                  </a:r>
                </a:p>
              </p:txBody>
            </p:sp>
          </p:grpSp>
        </p:grpSp>
        <p:graphicFrame>
          <p:nvGraphicFramePr>
            <p:cNvPr id="57" name="グラフ 56">
              <a:extLst>
                <a:ext uri="{FF2B5EF4-FFF2-40B4-BE49-F238E27FC236}">
                  <a16:creationId xmlns:a16="http://schemas.microsoft.com/office/drawing/2014/main" id="{0C9EFDEB-C7B7-492D-846E-7D57AA06A809}"/>
                </a:ext>
              </a:extLst>
            </p:cNvPr>
            <p:cNvGraphicFramePr>
              <a:graphicFrameLocks/>
            </p:cNvGraphicFramePr>
            <p:nvPr>
              <p:extLst/>
            </p:nvPr>
          </p:nvGraphicFramePr>
          <p:xfrm>
            <a:off x="2158220" y="1259369"/>
            <a:ext cx="7080035" cy="2402160"/>
          </p:xfrm>
          <a:graphic>
            <a:graphicData uri="http://schemas.openxmlformats.org/drawingml/2006/chart">
              <c:chart xmlns:c="http://schemas.openxmlformats.org/drawingml/2006/chart" xmlns:r="http://schemas.openxmlformats.org/officeDocument/2006/relationships" r:id="rId2"/>
            </a:graphicData>
          </a:graphic>
        </p:graphicFrame>
        <p:sp>
          <p:nvSpPr>
            <p:cNvPr id="58" name="テキスト ボックス 57">
              <a:extLst>
                <a:ext uri="{FF2B5EF4-FFF2-40B4-BE49-F238E27FC236}">
                  <a16:creationId xmlns:a16="http://schemas.microsoft.com/office/drawing/2014/main" id="{8E103B74-3741-49E2-8012-2EF630693F8C}"/>
                </a:ext>
              </a:extLst>
            </p:cNvPr>
            <p:cNvSpPr txBox="1"/>
            <p:nvPr/>
          </p:nvSpPr>
          <p:spPr bwMode="auto">
            <a:xfrm>
              <a:off x="2252888" y="3545410"/>
              <a:ext cx="70614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tab pos="806450" algn="l"/>
                </a:tabLst>
                <a:defRPr/>
              </a:pPr>
              <a:r>
                <a:rPr kumimoji="1" lang="en-US" altLang="ja-JP" sz="9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0%                                                                                                                                 50%                                                                                                                         100%</a:t>
              </a:r>
            </a:p>
          </p:txBody>
        </p:sp>
      </p:grpSp>
      <p:graphicFrame>
        <p:nvGraphicFramePr>
          <p:cNvPr id="32" name="グラフ 31">
            <a:extLst>
              <a:ext uri="{FF2B5EF4-FFF2-40B4-BE49-F238E27FC236}">
                <a16:creationId xmlns:a16="http://schemas.microsoft.com/office/drawing/2014/main" id="{F9A32B03-6917-4A06-9284-F19E636FD97B}"/>
              </a:ext>
            </a:extLst>
          </p:cNvPr>
          <p:cNvGraphicFramePr>
            <a:graphicFrameLocks/>
          </p:cNvGraphicFramePr>
          <p:nvPr>
            <p:extLst/>
          </p:nvPr>
        </p:nvGraphicFramePr>
        <p:xfrm>
          <a:off x="591647" y="4749109"/>
          <a:ext cx="8722706" cy="2061127"/>
        </p:xfrm>
        <a:graphic>
          <a:graphicData uri="http://schemas.openxmlformats.org/drawingml/2006/chart">
            <c:chart xmlns:c="http://schemas.openxmlformats.org/drawingml/2006/chart" xmlns:r="http://schemas.openxmlformats.org/officeDocument/2006/relationships" r:id="rId3"/>
          </a:graphicData>
        </a:graphic>
      </p:graphicFrame>
      <p:sp>
        <p:nvSpPr>
          <p:cNvPr id="33" name="四角形: 角を丸くする 32">
            <a:extLst>
              <a:ext uri="{FF2B5EF4-FFF2-40B4-BE49-F238E27FC236}">
                <a16:creationId xmlns:a16="http://schemas.microsoft.com/office/drawing/2014/main" id="{8610FF65-48A9-4722-83EE-0D10E6D9C646}"/>
              </a:ext>
            </a:extLst>
          </p:cNvPr>
          <p:cNvSpPr/>
          <p:nvPr/>
        </p:nvSpPr>
        <p:spPr>
          <a:xfrm>
            <a:off x="219522" y="4434052"/>
            <a:ext cx="1305721" cy="1998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5" name="直線矢印コネクタ 34">
            <a:extLst>
              <a:ext uri="{FF2B5EF4-FFF2-40B4-BE49-F238E27FC236}">
                <a16:creationId xmlns:a16="http://schemas.microsoft.com/office/drawing/2014/main" id="{D3ED417B-2F49-49CD-9182-2A4153DEB1A1}"/>
              </a:ext>
            </a:extLst>
          </p:cNvPr>
          <p:cNvCxnSpPr>
            <a:cxnSpLocks/>
          </p:cNvCxnSpPr>
          <p:nvPr/>
        </p:nvCxnSpPr>
        <p:spPr>
          <a:xfrm>
            <a:off x="920552" y="4624333"/>
            <a:ext cx="288032" cy="19985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6" name="四角形: 角を丸くする 35">
            <a:extLst>
              <a:ext uri="{FF2B5EF4-FFF2-40B4-BE49-F238E27FC236}">
                <a16:creationId xmlns:a16="http://schemas.microsoft.com/office/drawing/2014/main" id="{E6E39C05-4D10-4594-9ACC-8284B9C23A17}"/>
              </a:ext>
            </a:extLst>
          </p:cNvPr>
          <p:cNvSpPr/>
          <p:nvPr/>
        </p:nvSpPr>
        <p:spPr>
          <a:xfrm>
            <a:off x="720018" y="4843830"/>
            <a:ext cx="1372159" cy="54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6F74D18A-D580-4CCC-A86C-6F740EF0528A}"/>
              </a:ext>
            </a:extLst>
          </p:cNvPr>
          <p:cNvSpPr txBox="1"/>
          <p:nvPr/>
        </p:nvSpPr>
        <p:spPr bwMode="auto">
          <a:xfrm>
            <a:off x="636919" y="3545385"/>
            <a:ext cx="7999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N=856</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p>
        </p:txBody>
      </p:sp>
      <p:sp>
        <p:nvSpPr>
          <p:cNvPr id="38" name="テキスト ボックス 37">
            <a:extLst>
              <a:ext uri="{FF2B5EF4-FFF2-40B4-BE49-F238E27FC236}">
                <a16:creationId xmlns:a16="http://schemas.microsoft.com/office/drawing/2014/main" id="{5D626EDA-1B33-47B2-BFCE-819699F3D965}"/>
              </a:ext>
            </a:extLst>
          </p:cNvPr>
          <p:cNvSpPr txBox="1"/>
          <p:nvPr/>
        </p:nvSpPr>
        <p:spPr bwMode="auto">
          <a:xfrm>
            <a:off x="520563" y="6554024"/>
            <a:ext cx="15144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806450" algn="l"/>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N=856 </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複数回答）</a:t>
            </a:r>
          </a:p>
        </p:txBody>
      </p:sp>
    </p:spTree>
    <p:extLst>
      <p:ext uri="{BB962C8B-B14F-4D97-AF65-F5344CB8AC3E}">
        <p14:creationId xmlns:p14="http://schemas.microsoft.com/office/powerpoint/2010/main" val="397740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
            <a:extLst>
              <a:ext uri="{FF2B5EF4-FFF2-40B4-BE49-F238E27FC236}">
                <a16:creationId xmlns:a16="http://schemas.microsoft.com/office/drawing/2014/main" id="{312FDB21-0339-47BE-A259-DD6DD56B4ED7}"/>
              </a:ext>
            </a:extLst>
          </p:cNvPr>
          <p:cNvSpPr>
            <a:spLocks noChangeArrowheads="1"/>
          </p:cNvSpPr>
          <p:nvPr/>
        </p:nvSpPr>
        <p:spPr bwMode="auto">
          <a:xfrm>
            <a:off x="0" y="1"/>
            <a:ext cx="9906000" cy="468000"/>
          </a:xfrm>
          <a:prstGeom prst="roundRect">
            <a:avLst>
              <a:gd name="adj" fmla="val 0"/>
            </a:avLst>
          </a:prstGeom>
          <a:solidFill>
            <a:srgbClr val="558ED5"/>
          </a:solidFill>
          <a:ln w="25400" algn="ctr">
            <a:noFill/>
            <a:round/>
            <a:headEnd/>
            <a:tailEnd/>
          </a:ln>
        </p:spPr>
        <p:txBody>
          <a:bodyPr anchor="ctr"/>
          <a:lstStyle/>
          <a:p>
            <a:pPr lvl="0" algn="ctr" defTabSz="914400">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２．「家庭ごみの出し方」市民向け啓発物のデザイン変更</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p:txBody>
      </p:sp>
      <p:sp>
        <p:nvSpPr>
          <p:cNvPr id="3" name="テキスト ボックス 2">
            <a:extLst>
              <a:ext uri="{FF2B5EF4-FFF2-40B4-BE49-F238E27FC236}">
                <a16:creationId xmlns:a16="http://schemas.microsoft.com/office/drawing/2014/main" id="{33556579-7E6B-4099-968B-1D1B4AD4A2EE}"/>
              </a:ext>
            </a:extLst>
          </p:cNvPr>
          <p:cNvSpPr txBox="1"/>
          <p:nvPr/>
        </p:nvSpPr>
        <p:spPr>
          <a:xfrm>
            <a:off x="213360" y="1479083"/>
            <a:ext cx="9479280" cy="1477328"/>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lang="ja-JP" altLang="en-US" dirty="0"/>
              <a:t>平成２９年７月より使用していた冊子「家庭ごみの出し方（倉敷・水島・玉島・船穂地域）のデザインを約５年ぶりにリニューアル。具体的には、ごみ分別アプリ「</a:t>
            </a:r>
            <a:r>
              <a:rPr lang="ja-JP" altLang="en-US" dirty="0" err="1"/>
              <a:t>さんあ</a:t>
            </a:r>
            <a:r>
              <a:rPr lang="ja-JP" altLang="en-US" dirty="0"/>
              <a:t>～</a:t>
            </a:r>
            <a:r>
              <a:rPr lang="ja-JP" altLang="en-US" dirty="0" err="1"/>
              <a:t>る</a:t>
            </a:r>
            <a:r>
              <a:rPr lang="ja-JP" altLang="en-US" dirty="0"/>
              <a:t>」や、燃やせるごみに混ぜると特に危険なものの紹介、災害時のごみの出し方を追加、使用済み乾電池、充電池の出し方を詳しく説明するなど、記載内容を大幅に修正しました。</a:t>
            </a:r>
            <a:endParaRPr lang="en-US" altLang="ja-JP" dirty="0"/>
          </a:p>
          <a:p>
            <a:r>
              <a:rPr kumimoji="1" lang="en-US" altLang="ja-JP" dirty="0"/>
              <a:t>【</a:t>
            </a:r>
            <a:r>
              <a:rPr kumimoji="1" lang="ja-JP" altLang="en-US" dirty="0"/>
              <a:t>配布方法</a:t>
            </a:r>
            <a:r>
              <a:rPr kumimoji="1" lang="en-US" altLang="ja-JP" dirty="0"/>
              <a:t>】</a:t>
            </a:r>
            <a:r>
              <a:rPr kumimoji="1" lang="ja-JP" altLang="en-US" dirty="0"/>
              <a:t>前デザインの在庫が無くなり次第、新デザインに切り替えて配布</a:t>
            </a:r>
            <a:endParaRPr kumimoji="1" lang="en-US" altLang="ja-JP" dirty="0"/>
          </a:p>
        </p:txBody>
      </p:sp>
      <p:sp>
        <p:nvSpPr>
          <p:cNvPr id="10" name="テキスト ボックス 9">
            <a:extLst>
              <a:ext uri="{FF2B5EF4-FFF2-40B4-BE49-F238E27FC236}">
                <a16:creationId xmlns:a16="http://schemas.microsoft.com/office/drawing/2014/main" id="{E3834913-37BB-4B8D-A032-D7C900715E60}"/>
              </a:ext>
            </a:extLst>
          </p:cNvPr>
          <p:cNvSpPr txBox="1"/>
          <p:nvPr/>
        </p:nvSpPr>
        <p:spPr>
          <a:xfrm>
            <a:off x="0" y="648086"/>
            <a:ext cx="9906000" cy="830997"/>
          </a:xfrm>
          <a:prstGeom prst="rect">
            <a:avLst/>
          </a:prstGeom>
          <a:noFill/>
        </p:spPr>
        <p:txBody>
          <a:bodyPr wrap="square" rtlCol="0">
            <a:spAutoFit/>
          </a:bodyPr>
          <a:lstStyle/>
          <a:p>
            <a:pPr marL="342900" indent="-342900">
              <a:buFont typeface="+mj-ea"/>
              <a:buAutoNum type="circleNumDbPlain"/>
            </a:pPr>
            <a:r>
              <a:rPr kumimoji="1" lang="ja-JP" altLang="en-US" sz="2400" dirty="0"/>
              <a:t>冊子「家庭ごみの出し方（倉敷・水島・児島・玉島・船穂地域）」のデザイン変更</a:t>
            </a:r>
            <a:endParaRPr kumimoji="1" lang="en-US" altLang="ja-JP" sz="2400" dirty="0"/>
          </a:p>
        </p:txBody>
      </p:sp>
      <p:grpSp>
        <p:nvGrpSpPr>
          <p:cNvPr id="11" name="グループ化 10">
            <a:extLst>
              <a:ext uri="{FF2B5EF4-FFF2-40B4-BE49-F238E27FC236}">
                <a16:creationId xmlns:a16="http://schemas.microsoft.com/office/drawing/2014/main" id="{5CD4A2C6-46A1-46CF-AAB9-A2CD40736C7F}"/>
              </a:ext>
            </a:extLst>
          </p:cNvPr>
          <p:cNvGrpSpPr/>
          <p:nvPr/>
        </p:nvGrpSpPr>
        <p:grpSpPr>
          <a:xfrm>
            <a:off x="211520" y="3325100"/>
            <a:ext cx="9481120" cy="2643814"/>
            <a:chOff x="211520" y="3614660"/>
            <a:chExt cx="9481120" cy="2643814"/>
          </a:xfrm>
        </p:grpSpPr>
        <p:pic>
          <p:nvPicPr>
            <p:cNvPr id="2" name="図 1">
              <a:extLst>
                <a:ext uri="{FF2B5EF4-FFF2-40B4-BE49-F238E27FC236}">
                  <a16:creationId xmlns:a16="http://schemas.microsoft.com/office/drawing/2014/main" id="{A12F8630-45B9-4D48-981A-62DBA28B09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1520" y="3614660"/>
              <a:ext cx="1855142" cy="2643814"/>
            </a:xfrm>
            <a:prstGeom prst="rect">
              <a:avLst/>
            </a:prstGeom>
          </p:spPr>
        </p:pic>
        <p:pic>
          <p:nvPicPr>
            <p:cNvPr id="5" name="図 4">
              <a:extLst>
                <a:ext uri="{FF2B5EF4-FFF2-40B4-BE49-F238E27FC236}">
                  <a16:creationId xmlns:a16="http://schemas.microsoft.com/office/drawing/2014/main" id="{5ECCE21F-8C35-40D9-9028-D8360EE8CB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43350" y="3618355"/>
              <a:ext cx="1855142" cy="2640119"/>
            </a:xfrm>
            <a:prstGeom prst="rect">
              <a:avLst/>
            </a:prstGeom>
          </p:spPr>
        </p:pic>
        <p:pic>
          <p:nvPicPr>
            <p:cNvPr id="6" name="図 5">
              <a:extLst>
                <a:ext uri="{FF2B5EF4-FFF2-40B4-BE49-F238E27FC236}">
                  <a16:creationId xmlns:a16="http://schemas.microsoft.com/office/drawing/2014/main" id="{0B7580C4-DC07-4B74-AE29-BE9E682412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75180" y="3614660"/>
              <a:ext cx="1841515" cy="2643814"/>
            </a:xfrm>
            <a:prstGeom prst="rect">
              <a:avLst/>
            </a:prstGeom>
          </p:spPr>
        </p:pic>
        <p:pic>
          <p:nvPicPr>
            <p:cNvPr id="7" name="図 6">
              <a:extLst>
                <a:ext uri="{FF2B5EF4-FFF2-40B4-BE49-F238E27FC236}">
                  <a16:creationId xmlns:a16="http://schemas.microsoft.com/office/drawing/2014/main" id="{235973B4-04A1-40C5-9F38-667856CABC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51710" y="3614660"/>
              <a:ext cx="1848176" cy="2643814"/>
            </a:xfrm>
            <a:prstGeom prst="rect">
              <a:avLst/>
            </a:prstGeom>
          </p:spPr>
        </p:pic>
        <p:pic>
          <p:nvPicPr>
            <p:cNvPr id="8" name="図 7">
              <a:extLst>
                <a:ext uri="{FF2B5EF4-FFF2-40B4-BE49-F238E27FC236}">
                  <a16:creationId xmlns:a16="http://schemas.microsoft.com/office/drawing/2014/main" id="{7C52A652-D79D-44B3-961E-5D1F062DA4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34901" y="3614660"/>
              <a:ext cx="1857739" cy="2643814"/>
            </a:xfrm>
            <a:prstGeom prst="rect">
              <a:avLst/>
            </a:prstGeom>
          </p:spPr>
        </p:pic>
      </p:grpSp>
    </p:spTree>
    <p:extLst>
      <p:ext uri="{BB962C8B-B14F-4D97-AF65-F5344CB8AC3E}">
        <p14:creationId xmlns:p14="http://schemas.microsoft.com/office/powerpoint/2010/main" val="291901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2517845B-CA1D-42A9-84C0-5B30D972C940}"/>
              </a:ext>
            </a:extLst>
          </p:cNvPr>
          <p:cNvSpPr txBox="1"/>
          <p:nvPr/>
        </p:nvSpPr>
        <p:spPr>
          <a:xfrm>
            <a:off x="0" y="796740"/>
            <a:ext cx="9906000" cy="461665"/>
          </a:xfrm>
          <a:prstGeom prst="rect">
            <a:avLst/>
          </a:prstGeom>
          <a:noFill/>
        </p:spPr>
        <p:txBody>
          <a:bodyPr wrap="square" rtlCol="0">
            <a:spAutoFit/>
          </a:bodyPr>
          <a:lstStyle/>
          <a:p>
            <a:r>
              <a:rPr kumimoji="1" lang="ja-JP" altLang="en-US" sz="2400" dirty="0"/>
              <a:t>②ごみステーション看板（倉敷・水島・児島・玉島地域）のデザイン変更</a:t>
            </a:r>
            <a:endParaRPr kumimoji="1" lang="en-US" altLang="ja-JP" sz="2400" dirty="0"/>
          </a:p>
        </p:txBody>
      </p:sp>
      <p:sp>
        <p:nvSpPr>
          <p:cNvPr id="14" name="テキスト ボックス 13">
            <a:extLst>
              <a:ext uri="{FF2B5EF4-FFF2-40B4-BE49-F238E27FC236}">
                <a16:creationId xmlns:a16="http://schemas.microsoft.com/office/drawing/2014/main" id="{49215EBF-70F8-4B5B-9678-8DEB3B1E5565}"/>
              </a:ext>
            </a:extLst>
          </p:cNvPr>
          <p:cNvSpPr txBox="1"/>
          <p:nvPr/>
        </p:nvSpPr>
        <p:spPr>
          <a:xfrm>
            <a:off x="213360" y="1258405"/>
            <a:ext cx="9479280" cy="923330"/>
          </a:xfrm>
          <a:prstGeom prst="rect">
            <a:avLst/>
          </a:prstGeom>
          <a:noFill/>
        </p:spPr>
        <p:txBody>
          <a:bodyPr wrap="square" rtlCol="0">
            <a:spAutoFit/>
          </a:bodyPr>
          <a:lstStyle/>
          <a:p>
            <a:r>
              <a:rPr kumimoji="1" lang="en-US" altLang="ja-JP" dirty="0"/>
              <a:t>【</a:t>
            </a:r>
            <a:r>
              <a:rPr kumimoji="1" lang="ja-JP" altLang="en-US" dirty="0"/>
              <a:t>概要</a:t>
            </a:r>
            <a:r>
              <a:rPr kumimoji="1" lang="en-US" altLang="ja-JP" dirty="0"/>
              <a:t>】</a:t>
            </a:r>
            <a:r>
              <a:rPr kumimoji="1" lang="ja-JP" altLang="en-US" dirty="0"/>
              <a:t>冊子「家庭ごみの出し方」との整合を図るとともに、新たにごみ分別アプリ「</a:t>
            </a:r>
            <a:r>
              <a:rPr kumimoji="1" lang="ja-JP" altLang="en-US" dirty="0" err="1"/>
              <a:t>さんあ</a:t>
            </a:r>
            <a:r>
              <a:rPr kumimoji="1" lang="ja-JP" altLang="en-US" dirty="0"/>
              <a:t>～</a:t>
            </a:r>
            <a:r>
              <a:rPr kumimoji="1" lang="ja-JP" altLang="en-US" dirty="0" err="1"/>
              <a:t>る</a:t>
            </a:r>
            <a:r>
              <a:rPr kumimoji="1" lang="ja-JP" altLang="en-US" dirty="0"/>
              <a:t>」のＱＲコードを掲載し、アプリ利用の促進図る。</a:t>
            </a:r>
            <a:endParaRPr kumimoji="1" lang="en-US" altLang="ja-JP" dirty="0"/>
          </a:p>
          <a:p>
            <a:r>
              <a:rPr kumimoji="1" lang="en-US" altLang="ja-JP" dirty="0"/>
              <a:t>【</a:t>
            </a:r>
            <a:r>
              <a:rPr kumimoji="1" lang="ja-JP" altLang="en-US" dirty="0"/>
              <a:t>配布方法</a:t>
            </a:r>
            <a:r>
              <a:rPr kumimoji="1" lang="en-US" altLang="ja-JP" dirty="0"/>
              <a:t>】</a:t>
            </a:r>
            <a:r>
              <a:rPr kumimoji="1" lang="ja-JP" altLang="en-US" dirty="0"/>
              <a:t>前デザインの在庫が無くなり次第、新デザインに切り替えて掲示</a:t>
            </a:r>
            <a:endParaRPr kumimoji="1" lang="en-US" altLang="ja-JP" dirty="0"/>
          </a:p>
        </p:txBody>
      </p:sp>
      <p:pic>
        <p:nvPicPr>
          <p:cNvPr id="5" name="図 4">
            <a:extLst>
              <a:ext uri="{FF2B5EF4-FFF2-40B4-BE49-F238E27FC236}">
                <a16:creationId xmlns:a16="http://schemas.microsoft.com/office/drawing/2014/main" id="{0068FA5D-026D-4443-86D3-3EDC33F8889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0383" y="2184670"/>
            <a:ext cx="3179796" cy="4612369"/>
          </a:xfrm>
          <a:prstGeom prst="rect">
            <a:avLst/>
          </a:prstGeom>
        </p:spPr>
      </p:pic>
      <p:sp>
        <p:nvSpPr>
          <p:cNvPr id="17" name="四角形: 角を丸くする 16">
            <a:extLst>
              <a:ext uri="{FF2B5EF4-FFF2-40B4-BE49-F238E27FC236}">
                <a16:creationId xmlns:a16="http://schemas.microsoft.com/office/drawing/2014/main" id="{FC54C346-3D0C-4117-B8AF-C8AF6546DA9B}"/>
              </a:ext>
            </a:extLst>
          </p:cNvPr>
          <p:cNvSpPr/>
          <p:nvPr/>
        </p:nvSpPr>
        <p:spPr>
          <a:xfrm>
            <a:off x="213360" y="5599595"/>
            <a:ext cx="2840004" cy="84729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アプリ「</a:t>
            </a:r>
            <a:r>
              <a:rPr kumimoji="1" lang="ja-JP" altLang="en-US" dirty="0" err="1">
                <a:solidFill>
                  <a:schemeClr val="tx1"/>
                </a:solidFill>
              </a:rPr>
              <a:t>さんあ</a:t>
            </a:r>
            <a:r>
              <a:rPr kumimoji="1" lang="ja-JP" altLang="en-US" dirty="0">
                <a:solidFill>
                  <a:schemeClr val="tx1"/>
                </a:solidFill>
              </a:rPr>
              <a:t>～</a:t>
            </a:r>
            <a:r>
              <a:rPr kumimoji="1" lang="ja-JP" altLang="en-US" dirty="0" err="1">
                <a:solidFill>
                  <a:schemeClr val="tx1"/>
                </a:solidFill>
              </a:rPr>
              <a:t>る</a:t>
            </a:r>
            <a:r>
              <a:rPr kumimoji="1" lang="ja-JP" altLang="en-US" dirty="0">
                <a:solidFill>
                  <a:schemeClr val="tx1"/>
                </a:solidFill>
              </a:rPr>
              <a:t>」の</a:t>
            </a:r>
            <a:endParaRPr kumimoji="1" lang="en-US" altLang="ja-JP" dirty="0">
              <a:solidFill>
                <a:schemeClr val="tx1"/>
              </a:solidFill>
            </a:endParaRPr>
          </a:p>
          <a:p>
            <a:pPr algn="ctr"/>
            <a:r>
              <a:rPr kumimoji="1" lang="ja-JP" altLang="en-US" dirty="0">
                <a:solidFill>
                  <a:schemeClr val="tx1"/>
                </a:solidFill>
              </a:rPr>
              <a:t>ＱＲコードを新たに追加</a:t>
            </a:r>
          </a:p>
        </p:txBody>
      </p:sp>
      <p:cxnSp>
        <p:nvCxnSpPr>
          <p:cNvPr id="19" name="直線矢印コネクタ 18">
            <a:extLst>
              <a:ext uri="{FF2B5EF4-FFF2-40B4-BE49-F238E27FC236}">
                <a16:creationId xmlns:a16="http://schemas.microsoft.com/office/drawing/2014/main" id="{46E09A65-47EA-40A6-958D-83E77C5BA924}"/>
              </a:ext>
            </a:extLst>
          </p:cNvPr>
          <p:cNvCxnSpPr>
            <a:cxnSpLocks/>
            <a:stCxn id="17" idx="3"/>
          </p:cNvCxnSpPr>
          <p:nvPr/>
        </p:nvCxnSpPr>
        <p:spPr>
          <a:xfrm>
            <a:off x="3053364" y="6023241"/>
            <a:ext cx="467922" cy="487540"/>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6" name="四角形: 角を丸くする 25">
            <a:extLst>
              <a:ext uri="{FF2B5EF4-FFF2-40B4-BE49-F238E27FC236}">
                <a16:creationId xmlns:a16="http://schemas.microsoft.com/office/drawing/2014/main" id="{B3AED8EA-3266-4972-BAAD-905FCFA68DAD}"/>
              </a:ext>
            </a:extLst>
          </p:cNvPr>
          <p:cNvSpPr/>
          <p:nvPr/>
        </p:nvSpPr>
        <p:spPr>
          <a:xfrm>
            <a:off x="213360" y="2605381"/>
            <a:ext cx="2840004" cy="84729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朝のごみ出し時間を強調</a:t>
            </a:r>
          </a:p>
        </p:txBody>
      </p:sp>
      <p:cxnSp>
        <p:nvCxnSpPr>
          <p:cNvPr id="27" name="直線矢印コネクタ 26">
            <a:extLst>
              <a:ext uri="{FF2B5EF4-FFF2-40B4-BE49-F238E27FC236}">
                <a16:creationId xmlns:a16="http://schemas.microsoft.com/office/drawing/2014/main" id="{0036736F-E023-4B15-939B-158BE42ED65E}"/>
              </a:ext>
            </a:extLst>
          </p:cNvPr>
          <p:cNvCxnSpPr>
            <a:cxnSpLocks/>
            <a:stCxn id="26" idx="3"/>
          </p:cNvCxnSpPr>
          <p:nvPr/>
        </p:nvCxnSpPr>
        <p:spPr>
          <a:xfrm flipV="1">
            <a:off x="3053364" y="2774989"/>
            <a:ext cx="467922" cy="254038"/>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32" name="角丸四角形 14">
            <a:extLst>
              <a:ext uri="{FF2B5EF4-FFF2-40B4-BE49-F238E27FC236}">
                <a16:creationId xmlns:a16="http://schemas.microsoft.com/office/drawing/2014/main" id="{F10EB3FD-BAC8-4394-9056-5E840538B821}"/>
              </a:ext>
            </a:extLst>
          </p:cNvPr>
          <p:cNvSpPr>
            <a:spLocks noChangeArrowheads="1"/>
          </p:cNvSpPr>
          <p:nvPr/>
        </p:nvSpPr>
        <p:spPr bwMode="auto">
          <a:xfrm>
            <a:off x="0" y="1"/>
            <a:ext cx="9906000" cy="468000"/>
          </a:xfrm>
          <a:prstGeom prst="roundRect">
            <a:avLst>
              <a:gd name="adj" fmla="val 0"/>
            </a:avLst>
          </a:prstGeom>
          <a:solidFill>
            <a:srgbClr val="558ED5"/>
          </a:solidFill>
          <a:ln w="25400" algn="ctr">
            <a:noFill/>
            <a:round/>
            <a:headEnd/>
            <a:tailEnd/>
          </a:ln>
        </p:spPr>
        <p:txBody>
          <a:bodyPr anchor="ctr"/>
          <a:lstStyle/>
          <a:p>
            <a:pPr lvl="0" algn="ctr" defTabSz="914400">
              <a:defRPr/>
            </a:pPr>
            <a:r>
              <a:rPr kumimoji="1" lang="ja-JP" altLang="en-US"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rPr>
              <a:t>２．「家庭ごみの出し方」市民向け啓発物のデザイン変更</a:t>
            </a:r>
            <a:endParaRPr kumimoji="1" lang="en-US" altLang="ja-JP" sz="2400" dirty="0">
              <a:solidFill>
                <a:srgbClr val="FFFFFF"/>
              </a:solidFill>
              <a:effectLst>
                <a:outerShdw blurRad="38100" dist="38100" dir="2700000" algn="tl">
                  <a:srgbClr val="000000"/>
                </a:outerShdw>
              </a:effectLst>
              <a:latin typeface="HG創英角ｺﾞｼｯｸUB" pitchFamily="49" charset="-128"/>
              <a:ea typeface="HG創英角ｺﾞｼｯｸUB" pitchFamily="49" charset="-128"/>
            </a:endParaRPr>
          </a:p>
        </p:txBody>
      </p:sp>
      <p:sp>
        <p:nvSpPr>
          <p:cNvPr id="11" name="矢印: 左 10">
            <a:extLst>
              <a:ext uri="{FF2B5EF4-FFF2-40B4-BE49-F238E27FC236}">
                <a16:creationId xmlns:a16="http://schemas.microsoft.com/office/drawing/2014/main" id="{13CAF4CF-0852-45B5-AEC8-939F2E12678C}"/>
              </a:ext>
            </a:extLst>
          </p:cNvPr>
          <p:cNvSpPr/>
          <p:nvPr/>
        </p:nvSpPr>
        <p:spPr>
          <a:xfrm>
            <a:off x="6827520" y="4389321"/>
            <a:ext cx="1630680" cy="32498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CBC4168-4705-43B2-A9C5-38198C0A7F37}"/>
              </a:ext>
            </a:extLst>
          </p:cNvPr>
          <p:cNvPicPr>
            <a:picLocks noChangeAspect="1"/>
          </p:cNvPicPr>
          <p:nvPr/>
        </p:nvPicPr>
        <p:blipFill rotWithShape="1">
          <a:blip r:embed="rId3">
            <a:extLst>
              <a:ext uri="{28A0092B-C50C-407E-A947-70E740481C1C}">
                <a14:useLocalDpi xmlns:a14="http://schemas.microsoft.com/office/drawing/2010/main" val="0"/>
              </a:ext>
            </a:extLst>
          </a:blip>
          <a:srcRect l="5765" t="5882" r="11027" b="3892"/>
          <a:stretch/>
        </p:blipFill>
        <p:spPr>
          <a:xfrm>
            <a:off x="8260079" y="3637414"/>
            <a:ext cx="1264920" cy="1828800"/>
          </a:xfrm>
          <a:prstGeom prst="rect">
            <a:avLst/>
          </a:prstGeom>
        </p:spPr>
      </p:pic>
      <p:sp>
        <p:nvSpPr>
          <p:cNvPr id="12" name="テキスト ボックス 11">
            <a:extLst>
              <a:ext uri="{FF2B5EF4-FFF2-40B4-BE49-F238E27FC236}">
                <a16:creationId xmlns:a16="http://schemas.microsoft.com/office/drawing/2014/main" id="{6C1CBA5D-B1C5-4A66-98E5-12E0BD92916B}"/>
              </a:ext>
            </a:extLst>
          </p:cNvPr>
          <p:cNvSpPr txBox="1"/>
          <p:nvPr/>
        </p:nvSpPr>
        <p:spPr bwMode="auto">
          <a:xfrm>
            <a:off x="7277100" y="4019989"/>
            <a:ext cx="731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0" marR="0" indent="0" algn="l" defTabSz="914400" rtl="0" eaLnBrk="0" fontAlgn="base" latinLnBrk="0" hangingPunct="0">
              <a:lnSpc>
                <a:spcPct val="100000"/>
              </a:lnSpc>
              <a:spcBef>
                <a:spcPct val="0"/>
              </a:spcBef>
              <a:spcAft>
                <a:spcPct val="0"/>
              </a:spcAft>
              <a:buClrTx/>
              <a:buSzTx/>
              <a:buFontTx/>
              <a:buNone/>
              <a:tabLst>
                <a:tab pos="806450" algn="l"/>
              </a:tabLst>
            </a:pPr>
            <a:r>
              <a:rPr kumimoji="1" lang="ja-JP" altLang="en-US"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変更</a:t>
            </a:r>
          </a:p>
        </p:txBody>
      </p:sp>
    </p:spTree>
    <p:extLst>
      <p:ext uri="{BB962C8B-B14F-4D97-AF65-F5344CB8AC3E}">
        <p14:creationId xmlns:p14="http://schemas.microsoft.com/office/powerpoint/2010/main" val="2172657758"/>
      </p:ext>
    </p:extLst>
  </p:cSld>
  <p:clrMapOvr>
    <a:masterClrMapping/>
  </p:clrMapOvr>
</p:sld>
</file>

<file path=ppt/theme/theme1.xml><?xml version="1.0" encoding="utf-8"?>
<a:theme xmlns:a="http://schemas.openxmlformats.org/drawingml/2006/main" name="presentation-design-2020">
  <a:themeElements>
    <a:clrScheme name="Presentation Design 2020">
      <a:dk1>
        <a:srgbClr val="373737"/>
      </a:dk1>
      <a:lt1>
        <a:srgbClr val="FFFFFF"/>
      </a:lt1>
      <a:dk2>
        <a:srgbClr val="0071BC"/>
      </a:dk2>
      <a:lt2>
        <a:srgbClr val="E2F1FA"/>
      </a:lt2>
      <a:accent1>
        <a:srgbClr val="072F59"/>
      </a:accent1>
      <a:accent2>
        <a:srgbClr val="0071BC"/>
      </a:accent2>
      <a:accent3>
        <a:srgbClr val="FF5050"/>
      </a:accent3>
      <a:accent4>
        <a:srgbClr val="FF9696"/>
      </a:accent4>
      <a:accent5>
        <a:srgbClr val="EAEAEA"/>
      </a:accent5>
      <a:accent6>
        <a:srgbClr val="B0B0B0"/>
      </a:accent6>
      <a:hlink>
        <a:srgbClr val="519EEF"/>
      </a:hlink>
      <a:folHlink>
        <a:srgbClr val="072F59"/>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design-2020" id="{67081F9E-F15A-499D-BDA3-679F9C409731}" vid="{909AA7B6-7290-4C48-A745-8CDC3955E6F7}"/>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marL="0" marR="0" indent="0" algn="l" defTabSz="914400" rtl="0" eaLnBrk="0" fontAlgn="base" latinLnBrk="0" hangingPunct="0">
          <a:lnSpc>
            <a:spcPct val="100000"/>
          </a:lnSpc>
          <a:spcBef>
            <a:spcPct val="0"/>
          </a:spcBef>
          <a:spcAft>
            <a:spcPct val="0"/>
          </a:spcAft>
          <a:buClrTx/>
          <a:buSzTx/>
          <a:buFontTx/>
          <a:buNone/>
          <a:tabLst>
            <a:tab pos="806450" algn="l"/>
          </a:tabLst>
          <a:defRPr kumimoji="1" sz="3200" b="0" i="0" u="none" strike="noStrike" kern="1200" cap="none" spc="0" normalizeH="0" baseline="0" noProof="0" dirty="0" smtClean="0">
            <a:ln>
              <a:noFill/>
            </a:ln>
            <a:solidFill>
              <a:prstClr val="black"/>
            </a:solidFill>
            <a:effectLst/>
            <a:uLnTx/>
            <a:uFillTx/>
            <a:latin typeface="Calibri" pitchFamily="34" charset="0"/>
            <a:ea typeface="ＭＳ Ｐゴシック" charset="-128"/>
            <a:cs typeface="+mn-cs"/>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633</TotalTime>
  <Words>2460</Words>
  <Application>Microsoft Office PowerPoint</Application>
  <PresentationFormat>A4 210 x 297 mm</PresentationFormat>
  <Paragraphs>177</Paragraphs>
  <Slides>12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12</vt:i4>
      </vt:variant>
    </vt:vector>
  </HeadingPairs>
  <TitlesOfParts>
    <vt:vector size="22" baseType="lpstr">
      <vt:lpstr>HG創英角ｺﾞｼｯｸUB</vt:lpstr>
      <vt:lpstr>ＭＳ Ｐゴシック</vt:lpstr>
      <vt:lpstr>ＭＳ ゴシック</vt:lpstr>
      <vt:lpstr>メイリオ</vt:lpstr>
      <vt:lpstr>游ゴシック</vt:lpstr>
      <vt:lpstr>Arial</vt:lpstr>
      <vt:lpstr>Calibri</vt:lpstr>
      <vt:lpstr>Wingdings</vt:lpstr>
      <vt:lpstr>presentation-design-2020</vt:lpstr>
      <vt:lpstr>blank</vt:lpstr>
      <vt:lpstr>市民への広報・啓発について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市民への広報・啓発について</dc:title>
  <dc:creator>古角　菊雄</dc:creator>
  <cp:lastModifiedBy>古角　菊雄</cp:lastModifiedBy>
  <cp:revision>44</cp:revision>
  <dcterms:created xsi:type="dcterms:W3CDTF">2022-05-24T00:04:34Z</dcterms:created>
  <dcterms:modified xsi:type="dcterms:W3CDTF">2022-05-25T01:25:43Z</dcterms:modified>
</cp:coreProperties>
</file>